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notesMasterIdLst>
    <p:notesMasterId r:id="rId43"/>
  </p:notesMasterIdLst>
  <p:sldIdLst>
    <p:sldId id="256" r:id="rId2"/>
    <p:sldId id="314" r:id="rId3"/>
    <p:sldId id="257" r:id="rId4"/>
    <p:sldId id="312" r:id="rId5"/>
    <p:sldId id="313" r:id="rId6"/>
    <p:sldId id="315" r:id="rId7"/>
    <p:sldId id="316" r:id="rId8"/>
    <p:sldId id="317" r:id="rId9"/>
    <p:sldId id="321" r:id="rId10"/>
    <p:sldId id="322" r:id="rId11"/>
    <p:sldId id="324" r:id="rId12"/>
    <p:sldId id="353" r:id="rId13"/>
    <p:sldId id="354" r:id="rId14"/>
    <p:sldId id="323" r:id="rId15"/>
    <p:sldId id="325" r:id="rId16"/>
    <p:sldId id="356" r:id="rId17"/>
    <p:sldId id="357" r:id="rId18"/>
    <p:sldId id="359" r:id="rId19"/>
    <p:sldId id="360" r:id="rId20"/>
    <p:sldId id="358" r:id="rId21"/>
    <p:sldId id="326" r:id="rId22"/>
    <p:sldId id="318" r:id="rId23"/>
    <p:sldId id="319" r:id="rId24"/>
    <p:sldId id="320" r:id="rId25"/>
    <p:sldId id="348" r:id="rId26"/>
    <p:sldId id="349" r:id="rId27"/>
    <p:sldId id="350" r:id="rId28"/>
    <p:sldId id="351" r:id="rId29"/>
    <p:sldId id="352" r:id="rId30"/>
    <p:sldId id="337" r:id="rId31"/>
    <p:sldId id="338" r:id="rId32"/>
    <p:sldId id="339" r:id="rId33"/>
    <p:sldId id="340" r:id="rId34"/>
    <p:sldId id="341" r:id="rId35"/>
    <p:sldId id="342" r:id="rId36"/>
    <p:sldId id="343" r:id="rId37"/>
    <p:sldId id="344" r:id="rId38"/>
    <p:sldId id="345" r:id="rId39"/>
    <p:sldId id="346" r:id="rId40"/>
    <p:sldId id="347" r:id="rId41"/>
    <p:sldId id="361"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75" autoAdjust="0"/>
  </p:normalViewPr>
  <p:slideViewPr>
    <p:cSldViewPr snapToGrid="0">
      <p:cViewPr varScale="1">
        <p:scale>
          <a:sx n="80" d="100"/>
          <a:sy n="80" d="100"/>
        </p:scale>
        <p:origin x="754"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BE4ECA-A1A1-42C9-9BA0-4F72F78E149D}" type="datetimeFigureOut">
              <a:rPr lang="en-US" smtClean="0"/>
              <a:t>2/10/2026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A90C87-2B43-4E8C-82B3-8A816199ABAB}" type="slidenum">
              <a:rPr lang="en-US" smtClean="0"/>
              <a:t>‹#›</a:t>
            </a:fld>
            <a:endParaRPr lang="en-US"/>
          </a:p>
        </p:txBody>
      </p:sp>
    </p:spTree>
    <p:extLst>
      <p:ext uri="{BB962C8B-B14F-4D97-AF65-F5344CB8AC3E}">
        <p14:creationId xmlns:p14="http://schemas.microsoft.com/office/powerpoint/2010/main" val="800348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3231885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13127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34678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38131808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22797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3574735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493942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387156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359370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EF32B7-81AC-41B8-B53D-9F55DFC27193}"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41989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EF32B7-81AC-41B8-B53D-9F55DFC27193}"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497599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EF32B7-81AC-41B8-B53D-9F55DFC27193}" type="datetimeFigureOut">
              <a:rPr lang="en-US" smtClean="0"/>
              <a:pPr/>
              <a:t>2/10/2026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183292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EF32B7-81AC-41B8-B53D-9F55DFC27193}" type="datetimeFigureOut">
              <a:rPr lang="en-US" smtClean="0"/>
              <a:pPr/>
              <a:t>2/10/2026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2472833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EF32B7-81AC-41B8-B53D-9F55DFC27193}" type="datetimeFigureOut">
              <a:rPr lang="en-US" smtClean="0"/>
              <a:pPr/>
              <a:t>2/10/2026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2201294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EF32B7-81AC-41B8-B53D-9F55DFC27193}"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1293396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7EF32B7-81AC-41B8-B53D-9F55DFC27193}"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535E8-7626-423D-AF5A-70FF157541D2}" type="slidenum">
              <a:rPr lang="en-US" smtClean="0"/>
              <a:pPr/>
              <a:t>‹#›</a:t>
            </a:fld>
            <a:endParaRPr lang="en-US"/>
          </a:p>
        </p:txBody>
      </p:sp>
    </p:spTree>
    <p:extLst>
      <p:ext uri="{BB962C8B-B14F-4D97-AF65-F5344CB8AC3E}">
        <p14:creationId xmlns:p14="http://schemas.microsoft.com/office/powerpoint/2010/main" val="1487155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7EF32B7-81AC-41B8-B53D-9F55DFC27193}" type="datetimeFigureOut">
              <a:rPr lang="en-US" smtClean="0"/>
              <a:pPr/>
              <a:t>2/10/2026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22535E8-7626-423D-AF5A-70FF157541D2}" type="slidenum">
              <a:rPr lang="en-US" smtClean="0"/>
              <a:pPr/>
              <a:t>‹#›</a:t>
            </a:fld>
            <a:endParaRPr lang="en-US"/>
          </a:p>
        </p:txBody>
      </p:sp>
    </p:spTree>
    <p:extLst>
      <p:ext uri="{BB962C8B-B14F-4D97-AF65-F5344CB8AC3E}">
        <p14:creationId xmlns:p14="http://schemas.microsoft.com/office/powerpoint/2010/main" val="3060577400"/>
      </p:ext>
    </p:extLst>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 id="2147483801" r:id="rId12"/>
    <p:sldLayoutId id="2147483802" r:id="rId13"/>
    <p:sldLayoutId id="2147483803" r:id="rId14"/>
    <p:sldLayoutId id="2147483804" r:id="rId15"/>
    <p:sldLayoutId id="21474838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55DAA0A-496A-47F9-AE7E-32CA8C7C519B}"/>
              </a:ext>
            </a:extLst>
          </p:cNvPr>
          <p:cNvSpPr>
            <a:spLocks noGrp="1"/>
          </p:cNvSpPr>
          <p:nvPr>
            <p:ph type="subTitle" idx="1"/>
          </p:nvPr>
        </p:nvSpPr>
        <p:spPr>
          <a:xfrm>
            <a:off x="810705" y="1234911"/>
            <a:ext cx="9704895" cy="4779390"/>
          </a:xfrm>
        </p:spPr>
        <p:txBody>
          <a:bodyPr>
            <a:normAutofit/>
          </a:bodyPr>
          <a:lstStyle/>
          <a:p>
            <a:pPr algn="ctr"/>
            <a:r>
              <a:rPr lang="ro-RO" sz="5400" b="1" dirty="0">
                <a:solidFill>
                  <a:schemeClr val="tx1"/>
                </a:solidFill>
                <a:latin typeface="Calibri" panose="020F0502020204030204" pitchFamily="34" charset="0"/>
                <a:ea typeface="Calibri" panose="020F0502020204030204" pitchFamily="34" charset="0"/>
                <a:cs typeface="Calibri" panose="020F0502020204030204" pitchFamily="34" charset="0"/>
              </a:rPr>
              <a:t>PREZENTARE PROIECT</a:t>
            </a:r>
          </a:p>
          <a:p>
            <a:pPr algn="ctr"/>
            <a:r>
              <a:rPr lang="ro-RO" sz="5400" b="1" dirty="0">
                <a:solidFill>
                  <a:schemeClr val="tx1"/>
                </a:solidFill>
                <a:latin typeface="Calibri" panose="020F0502020204030204" pitchFamily="34" charset="0"/>
                <a:ea typeface="Calibri" panose="020F0502020204030204" pitchFamily="34" charset="0"/>
                <a:cs typeface="Calibri" panose="020F0502020204030204" pitchFamily="34" charset="0"/>
              </a:rPr>
              <a:t> ” Mecanism de intervenție pentru alfabetizare funcțională în învățământul preuniversitar (MIAF)” ID 335928</a:t>
            </a:r>
          </a:p>
        </p:txBody>
      </p:sp>
      <p:grpSp>
        <p:nvGrpSpPr>
          <p:cNvPr id="5" name="Group 4">
            <a:extLst>
              <a:ext uri="{FF2B5EF4-FFF2-40B4-BE49-F238E27FC236}">
                <a16:creationId xmlns:a16="http://schemas.microsoft.com/office/drawing/2014/main" id="{1CACBA74-3BC2-4E09-AFFB-E90A2707E8FF}"/>
              </a:ext>
            </a:extLst>
          </p:cNvPr>
          <p:cNvGrpSpPr/>
          <p:nvPr/>
        </p:nvGrpSpPr>
        <p:grpSpPr>
          <a:xfrm>
            <a:off x="2582862" y="68262"/>
            <a:ext cx="5768975" cy="682625"/>
            <a:chOff x="0" y="0"/>
            <a:chExt cx="5768975" cy="682625"/>
          </a:xfrm>
        </p:grpSpPr>
        <p:pic>
          <p:nvPicPr>
            <p:cNvPr id="6" name="image2.png">
              <a:extLst>
                <a:ext uri="{FF2B5EF4-FFF2-40B4-BE49-F238E27FC236}">
                  <a16:creationId xmlns:a16="http://schemas.microsoft.com/office/drawing/2014/main" id="{21AE6A09-9909-4E3D-8FCA-E26F789636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298566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876300"/>
            <a:ext cx="1034415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A5.1 Proiectarea mecanismului de intervenție care vizează alfabetizare funcțională</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început: 01-09-2027</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finalizare: 30.11.2027</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Rezultate așteptate:</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 Un document care descrie mecanismul de intervenție proiectat și care cuprinde un ansamblu de elemente  </a:t>
            </a:r>
            <a:r>
              <a:rPr lang="en-US" dirty="0" err="1">
                <a:latin typeface="Calibri" panose="020F0502020204030204" pitchFamily="34" charset="0"/>
                <a:ea typeface="Calibri" panose="020F0502020204030204" pitchFamily="34" charset="0"/>
                <a:cs typeface="Calibri" panose="020F0502020204030204" pitchFamily="34" charset="0"/>
              </a:rPr>
              <a:t>școlile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selectate</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metodologia</a:t>
            </a:r>
            <a:r>
              <a:rPr lang="en-US" dirty="0">
                <a:latin typeface="Calibri" panose="020F0502020204030204" pitchFamily="34" charset="0"/>
                <a:ea typeface="Calibri" panose="020F0502020204030204" pitchFamily="34" charset="0"/>
                <a:cs typeface="Calibri" panose="020F0502020204030204" pitchFamily="34" charset="0"/>
              </a:rPr>
              <a:t>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intervenție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experimentală</a:t>
            </a:r>
            <a:r>
              <a:rPr lang="en-US" dirty="0">
                <a:latin typeface="Calibri" panose="020F0502020204030204" pitchFamily="34" charset="0"/>
                <a:ea typeface="Calibri" panose="020F0502020204030204" pitchFamily="34" charset="0"/>
                <a:cs typeface="Calibri" panose="020F0502020204030204" pitchFamily="34" charset="0"/>
              </a:rPr>
              <a:t> – </a:t>
            </a:r>
            <a:r>
              <a:rPr lang="en-US" dirty="0" err="1">
                <a:latin typeface="Calibri" panose="020F0502020204030204" pitchFamily="34" charset="0"/>
                <a:ea typeface="Calibri" panose="020F0502020204030204" pitchFamily="34" charset="0"/>
                <a:cs typeface="Calibri" panose="020F0502020204030204" pitchFamily="34" charset="0"/>
              </a:rPr>
              <a:t>lotul</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experimental,</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profesori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formați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și</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elevii</a:t>
            </a:r>
            <a:r>
              <a:rPr lang="en-US" dirty="0">
                <a:latin typeface="Calibri" panose="020F0502020204030204" pitchFamily="34" charset="0"/>
                <a:ea typeface="Calibri" panose="020F0502020204030204" pitchFamily="34" charset="0"/>
                <a:cs typeface="Calibri" panose="020F0502020204030204" pitchFamily="34" charset="0"/>
              </a:rPr>
              <a:t> care </a:t>
            </a:r>
            <a:r>
              <a:rPr lang="en-US" dirty="0" err="1">
                <a:latin typeface="Calibri" panose="020F0502020204030204" pitchFamily="34" charset="0"/>
                <a:ea typeface="Calibri" panose="020F0502020204030204" pitchFamily="34" charset="0"/>
                <a:cs typeface="Calibri" panose="020F0502020204030204" pitchFamily="34" charset="0"/>
              </a:rPr>
              <a:t>participă</a:t>
            </a:r>
            <a:r>
              <a:rPr lang="en-US" dirty="0">
                <a:latin typeface="Calibri" panose="020F0502020204030204" pitchFamily="34" charset="0"/>
                <a:ea typeface="Calibri" panose="020F0502020204030204" pitchFamily="34" charset="0"/>
                <a:cs typeface="Calibri" panose="020F0502020204030204" pitchFamily="34" charset="0"/>
              </a:rPr>
              <a:t> la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intervenția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experimentală</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personal de </a:t>
            </a:r>
            <a:r>
              <a:rPr lang="en-US" dirty="0" err="1">
                <a:latin typeface="Calibri" panose="020F0502020204030204" pitchFamily="34" charset="0"/>
                <a:ea typeface="Calibri" panose="020F0502020204030204" pitchFamily="34" charset="0"/>
                <a:cs typeface="Calibri" panose="020F0502020204030204" pitchFamily="34" charset="0"/>
              </a:rPr>
              <a:t>sprijin</a:t>
            </a:r>
            <a:r>
              <a:rPr lang="en-US" dirty="0">
                <a:latin typeface="Calibri" panose="020F0502020204030204" pitchFamily="34" charset="0"/>
                <a:ea typeface="Calibri" panose="020F0502020204030204" pitchFamily="34" charset="0"/>
                <a:cs typeface="Calibri" panose="020F0502020204030204" pitchFamily="34" charset="0"/>
              </a:rPr>
              <a:t> -</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mentori</a:t>
            </a:r>
            <a:r>
              <a:rPr lang="en-US" dirty="0">
                <a:latin typeface="Calibri" panose="020F0502020204030204" pitchFamily="34" charset="0"/>
                <a:ea typeface="Calibri" panose="020F0502020204030204" pitchFamily="34" charset="0"/>
                <a:cs typeface="Calibri" panose="020F0502020204030204" pitchFamily="34" charset="0"/>
              </a:rPr>
              <a:t>, personal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monitorizare</a:t>
            </a:r>
            <a:r>
              <a:rPr lang="ro-RO" dirty="0">
                <a:latin typeface="Calibri" panose="020F0502020204030204" pitchFamily="34" charset="0"/>
                <a:ea typeface="Calibri" panose="020F0502020204030204" pitchFamily="34" charset="0"/>
                <a:cs typeface="Calibri" panose="020F0502020204030204" pitchFamily="34" charset="0"/>
              </a:rPr>
              <a:t>;</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- 176 de școli selectate din cele 8 regiuni de dezvoltare economică ale României, beneficiază de activități de predare-</a:t>
            </a:r>
            <a:r>
              <a:rPr lang="ro-RO" dirty="0" err="1">
                <a:latin typeface="Calibri" panose="020F0502020204030204" pitchFamily="34" charset="0"/>
                <a:ea typeface="Calibri" panose="020F0502020204030204" pitchFamily="34" charset="0"/>
                <a:cs typeface="Calibri" panose="020F0502020204030204" pitchFamily="34" charset="0"/>
              </a:rPr>
              <a:t>învățareevaluare</a:t>
            </a:r>
            <a:r>
              <a:rPr lang="ro-RO" dirty="0">
                <a:latin typeface="Calibri" panose="020F0502020204030204" pitchFamily="34" charset="0"/>
                <a:ea typeface="Calibri" panose="020F0502020204030204" pitchFamily="34" charset="0"/>
                <a:cs typeface="Calibri" panose="020F0502020204030204" pitchFamily="34" charset="0"/>
              </a:rPr>
              <a:t> în relație cu alfabetizarea funcțională, prin intermediul cadrelor didactice participante la activitățile de formare specializată;</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 Metodologie de intervenție experimentală;</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 </a:t>
            </a:r>
            <a:r>
              <a:rPr lang="it-IT" dirty="0">
                <a:latin typeface="Calibri" panose="020F0502020204030204" pitchFamily="34" charset="0"/>
                <a:ea typeface="Calibri" panose="020F0502020204030204" pitchFamily="34" charset="0"/>
                <a:cs typeface="Calibri" panose="020F0502020204030204" pitchFamily="34" charset="0"/>
              </a:rPr>
              <a:t>47 școli</a:t>
            </a:r>
            <a:r>
              <a:rPr lang="ro-RO" dirty="0">
                <a:latin typeface="Calibri" panose="020F0502020204030204" pitchFamily="34" charset="0"/>
                <a:ea typeface="Calibri" panose="020F0502020204030204" pitchFamily="34" charset="0"/>
                <a:cs typeface="Calibri" panose="020F0502020204030204" pitchFamily="34" charset="0"/>
              </a:rPr>
              <a:t> </a:t>
            </a:r>
            <a:r>
              <a:rPr lang="it-IT" dirty="0">
                <a:latin typeface="Calibri" panose="020F0502020204030204" pitchFamily="34" charset="0"/>
                <a:ea typeface="Calibri" panose="020F0502020204030204" pitchFamily="34" charset="0"/>
                <a:cs typeface="Calibri" panose="020F0502020204030204" pitchFamily="34" charset="0"/>
              </a:rPr>
              <a:t>pilot dintre cele 176</a:t>
            </a:r>
            <a:r>
              <a:rPr lang="ro-RO" dirty="0">
                <a:latin typeface="Calibri" panose="020F0502020204030204" pitchFamily="34" charset="0"/>
                <a:ea typeface="Calibri" panose="020F0502020204030204" pitchFamily="34" charset="0"/>
                <a:cs typeface="Calibri" panose="020F0502020204030204" pitchFamily="34" charset="0"/>
              </a:rPr>
              <a:t> </a:t>
            </a:r>
            <a:r>
              <a:rPr lang="it-IT" dirty="0">
                <a:latin typeface="Calibri" panose="020F0502020204030204" pitchFamily="34" charset="0"/>
                <a:ea typeface="Calibri" panose="020F0502020204030204" pitchFamily="34" charset="0"/>
                <a:cs typeface="Calibri" panose="020F0502020204030204" pitchFamily="34" charset="0"/>
              </a:rPr>
              <a:t>selectate</a:t>
            </a:r>
            <a:endParaRPr lang="en-US"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1489392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876300"/>
            <a:ext cx="1034415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A5.1 Proiectarea mecanismului de intervenție care vizează alfabetizare funcțională</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început: 01-09-2027</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finalizare: 30.11.2027</a:t>
            </a:r>
            <a:endParaRPr lang="ro-RO" sz="2000" b="1"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Rezultate așteptate:</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-Materiale suport pentru desfășurarea activităților </a:t>
            </a:r>
            <a:r>
              <a:rPr lang="ro-RO" dirty="0" err="1">
                <a:latin typeface="Calibri" panose="020F0502020204030204" pitchFamily="34" charset="0"/>
                <a:ea typeface="Calibri" panose="020F0502020204030204" pitchFamily="34" charset="0"/>
                <a:cs typeface="Calibri" panose="020F0502020204030204" pitchFamily="34" charset="0"/>
              </a:rPr>
              <a:t>remediale</a:t>
            </a:r>
            <a:r>
              <a:rPr lang="ro-RO" dirty="0">
                <a:latin typeface="Calibri" panose="020F0502020204030204" pitchFamily="34" charset="0"/>
                <a:ea typeface="Calibri" panose="020F0502020204030204" pitchFamily="34" charset="0"/>
                <a:cs typeface="Calibri" panose="020F0502020204030204" pitchFamily="34" charset="0"/>
              </a:rPr>
              <a:t> (matematică, citire /lectură, științe –</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fizică, chimie, biologie și geografie) pentru clasele a II-a, a IV-a, a VI-a și a VIII-a</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Instrumente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de </a:t>
            </a:r>
            <a:r>
              <a:rPr lang="en-US" dirty="0" err="1">
                <a:latin typeface="Calibri" panose="020F0502020204030204" pitchFamily="34" charset="0"/>
                <a:ea typeface="Calibri" panose="020F0502020204030204" pitchFamily="34" charset="0"/>
                <a:cs typeface="Calibri" panose="020F0502020204030204" pitchFamily="34" charset="0"/>
              </a:rPr>
              <a:t>evaluare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formativă</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pe </a:t>
            </a:r>
            <a:r>
              <a:rPr lang="en-US" dirty="0" err="1">
                <a:latin typeface="Calibri" panose="020F0502020204030204" pitchFamily="34" charset="0"/>
                <a:ea typeface="Calibri" panose="020F0502020204030204" pitchFamily="34" charset="0"/>
                <a:cs typeface="Calibri" panose="020F0502020204030204" pitchFamily="34" charset="0"/>
              </a:rPr>
              <a:t>parcursul</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implementării</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intervenției</a:t>
            </a:r>
            <a:endParaRPr lang="ro-RO"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 Instrumente de monitorizare a procesului pe parcursul implementării intervenției experimentale (fișă de</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observare a activității cadrului didactic etc.)</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 Manualul de administrare a testelor inițiale și finale cu cele 8 Teste de evaluare (inițială și finala)/la cls. II, IV,</a:t>
            </a:r>
          </a:p>
          <a:p>
            <a:pPr marL="0" indent="0" algn="just">
              <a:buNone/>
            </a:pPr>
            <a:r>
              <a:rPr lang="ro-RO" dirty="0">
                <a:latin typeface="Calibri" panose="020F0502020204030204" pitchFamily="34" charset="0"/>
                <a:ea typeface="Calibri" panose="020F0502020204030204" pitchFamily="34" charset="0"/>
                <a:cs typeface="Calibri" panose="020F0502020204030204" pitchFamily="34" charset="0"/>
              </a:rPr>
              <a:t>VI, VII.</a:t>
            </a:r>
            <a:endParaRPr lang="en-US"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3208435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876300"/>
            <a:ext cx="10344150" cy="5810250"/>
          </a:xfrm>
        </p:spPr>
        <p:txBody>
          <a:bodyPr>
            <a:normAutofit lnSpcReduction="10000"/>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A5.1 Proiectarea mecanismului de intervenție care vizează alfabetizare funcțională</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început: 01-09-2027</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finalizare: 30.11.2027</a:t>
            </a:r>
            <a:endParaRPr lang="ro-RO" sz="2000" b="1"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Descriere:</a:t>
            </a:r>
          </a:p>
          <a:p>
            <a:pPr marL="0" indent="0" algn="just">
              <a:buNone/>
            </a:pPr>
            <a:r>
              <a:rPr lang="en-US" dirty="0" err="1">
                <a:latin typeface="Calibri" panose="020F0502020204030204" pitchFamily="34" charset="0"/>
                <a:ea typeface="Calibri" panose="020F0502020204030204" pitchFamily="34" charset="0"/>
                <a:cs typeface="Calibri" panose="020F0502020204030204" pitchFamily="34" charset="0"/>
              </a:rPr>
              <a:t>Proiectul</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vizează</a:t>
            </a:r>
            <a:r>
              <a:rPr lang="en-US" dirty="0">
                <a:latin typeface="Calibri" panose="020F0502020204030204" pitchFamily="34" charset="0"/>
                <a:ea typeface="Calibri" panose="020F0502020204030204" pitchFamily="34" charset="0"/>
                <a:cs typeface="Calibri" panose="020F0502020204030204" pitchFamily="34" charset="0"/>
              </a:rPr>
              <a:t> 176 de </a:t>
            </a:r>
            <a:r>
              <a:rPr lang="en-US" dirty="0" err="1">
                <a:latin typeface="Calibri" panose="020F0502020204030204" pitchFamily="34" charset="0"/>
                <a:ea typeface="Calibri" panose="020F0502020204030204" pitchFamily="34" charset="0"/>
                <a:cs typeface="Calibri" panose="020F0502020204030204" pitchFamily="34" charset="0"/>
              </a:rPr>
              <a:t>unități</a:t>
            </a:r>
            <a:r>
              <a:rPr lang="en-US" dirty="0">
                <a:latin typeface="Calibri" panose="020F0502020204030204" pitchFamily="34" charset="0"/>
                <a:ea typeface="Calibri" panose="020F0502020204030204" pitchFamily="34" charset="0"/>
                <a:cs typeface="Calibri" panose="020F0502020204030204" pitchFamily="34" charset="0"/>
              </a:rPr>
              <a:t> de </a:t>
            </a:r>
            <a:r>
              <a:rPr lang="en-US" dirty="0" err="1">
                <a:latin typeface="Calibri" panose="020F0502020204030204" pitchFamily="34" charset="0"/>
                <a:ea typeface="Calibri" panose="020F0502020204030204" pitchFamily="34" charset="0"/>
                <a:cs typeface="Calibri" panose="020F0502020204030204" pitchFamily="34" charset="0"/>
              </a:rPr>
              <a:t>învățământ</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selectate</a:t>
            </a:r>
            <a:r>
              <a:rPr lang="en-US" dirty="0">
                <a:latin typeface="Calibri" panose="020F0502020204030204" pitchFamily="34" charset="0"/>
                <a:ea typeface="Calibri" panose="020F0502020204030204" pitchFamily="34" charset="0"/>
                <a:cs typeface="Calibri" panose="020F0502020204030204" pitchFamily="34" charset="0"/>
              </a:rPr>
              <a:t> din </a:t>
            </a:r>
            <a:r>
              <a:rPr lang="en-US" dirty="0" err="1">
                <a:latin typeface="Calibri" panose="020F0502020204030204" pitchFamily="34" charset="0"/>
                <a:ea typeface="Calibri" panose="020F0502020204030204" pitchFamily="34" charset="0"/>
                <a:cs typeface="Calibri" panose="020F0502020204030204" pitchFamily="34" charset="0"/>
              </a:rPr>
              <a:t>toate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cele</a:t>
            </a:r>
            <a:r>
              <a:rPr lang="en-US" dirty="0">
                <a:latin typeface="Calibri" panose="020F0502020204030204" pitchFamily="34" charset="0"/>
                <a:ea typeface="Calibri" panose="020F0502020204030204" pitchFamily="34" charset="0"/>
                <a:cs typeface="Calibri" panose="020F0502020204030204" pitchFamily="34" charset="0"/>
              </a:rPr>
              <a:t> 8 </a:t>
            </a:r>
            <a:r>
              <a:rPr lang="en-US" dirty="0" err="1">
                <a:latin typeface="Calibri" panose="020F0502020204030204" pitchFamily="34" charset="0"/>
                <a:ea typeface="Calibri" panose="020F0502020204030204" pitchFamily="34" charset="0"/>
                <a:cs typeface="Calibri" panose="020F0502020204030204" pitchFamily="34" charset="0"/>
              </a:rPr>
              <a:t>regiuni</a:t>
            </a:r>
            <a:r>
              <a:rPr lang="en-US" dirty="0">
                <a:latin typeface="Calibri" panose="020F0502020204030204" pitchFamily="34" charset="0"/>
                <a:ea typeface="Calibri" panose="020F0502020204030204" pitchFamily="34" charset="0"/>
                <a:cs typeface="Calibri" panose="020F0502020204030204" pitchFamily="34" charset="0"/>
              </a:rPr>
              <a:t> de </a:t>
            </a:r>
            <a:r>
              <a:rPr lang="en-US" dirty="0" err="1">
                <a:latin typeface="Calibri" panose="020F0502020204030204" pitchFamily="34" charset="0"/>
                <a:ea typeface="Calibri" panose="020F0502020204030204" pitchFamily="34" charset="0"/>
                <a:cs typeface="Calibri" panose="020F0502020204030204" pitchFamily="34" charset="0"/>
              </a:rPr>
              <a:t>dezvoltare</a:t>
            </a:r>
            <a:r>
              <a:rPr lang="en-US" dirty="0">
                <a:latin typeface="Calibri" panose="020F0502020204030204" pitchFamily="34" charset="0"/>
                <a:ea typeface="Calibri" panose="020F0502020204030204" pitchFamily="34" charset="0"/>
                <a:cs typeface="Calibri" panose="020F0502020204030204" pitchFamily="34" charset="0"/>
              </a:rPr>
              <a:t> ale </a:t>
            </a:r>
            <a:r>
              <a:rPr lang="en-US" dirty="0" err="1">
                <a:latin typeface="Calibri" panose="020F0502020204030204" pitchFamily="34" charset="0"/>
                <a:ea typeface="Calibri" panose="020F0502020204030204" pitchFamily="34" charset="0"/>
                <a:cs typeface="Calibri" panose="020F0502020204030204" pitchFamily="34" charset="0"/>
              </a:rPr>
              <a:t>României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câte</a:t>
            </a:r>
            <a:r>
              <a:rPr lang="en-US" dirty="0">
                <a:latin typeface="Calibri" panose="020F0502020204030204" pitchFamily="34" charset="0"/>
                <a:ea typeface="Calibri" panose="020F0502020204030204" pitchFamily="34" charset="0"/>
                <a:cs typeface="Calibri" panose="020F0502020204030204" pitchFamily="34" charset="0"/>
              </a:rPr>
              <a:t> 4 </a:t>
            </a:r>
            <a:r>
              <a:rPr lang="en-US" dirty="0" err="1">
                <a:latin typeface="Calibri" panose="020F0502020204030204" pitchFamily="34" charset="0"/>
                <a:ea typeface="Calibri" panose="020F0502020204030204" pitchFamily="34" charset="0"/>
                <a:cs typeface="Calibri" panose="020F0502020204030204" pitchFamily="34" charset="0"/>
              </a:rPr>
              <a:t>școli</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județ</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și</a:t>
            </a:r>
            <a:r>
              <a:rPr lang="en-US" dirty="0">
                <a:latin typeface="Calibri" panose="020F0502020204030204" pitchFamily="34" charset="0"/>
                <a:ea typeface="Calibri" panose="020F0502020204030204" pitchFamily="34" charset="0"/>
                <a:cs typeface="Calibri" panose="020F0502020204030204" pitchFamily="34" charset="0"/>
              </a:rPr>
              <a:t> 2 </a:t>
            </a:r>
            <a:r>
              <a:rPr lang="en-US" dirty="0" err="1">
                <a:latin typeface="Calibri" panose="020F0502020204030204" pitchFamily="34" charset="0"/>
                <a:ea typeface="Calibri" panose="020F0502020204030204" pitchFamily="34" charset="0"/>
                <a:cs typeface="Calibri" panose="020F0502020204030204" pitchFamily="34" charset="0"/>
              </a:rPr>
              <a:t>școli</a:t>
            </a:r>
            <a:r>
              <a:rPr lang="en-US" dirty="0">
                <a:latin typeface="Calibri" panose="020F0502020204030204" pitchFamily="34" charset="0"/>
                <a:ea typeface="Calibri" panose="020F0502020204030204" pitchFamily="34" charset="0"/>
                <a:cs typeface="Calibri" panose="020F0502020204030204" pitchFamily="34" charset="0"/>
              </a:rPr>
              <a:t>/sector </a:t>
            </a:r>
            <a:r>
              <a:rPr lang="en-US" dirty="0" err="1">
                <a:latin typeface="Calibri" panose="020F0502020204030204" pitchFamily="34" charset="0"/>
                <a:ea typeface="Calibri" panose="020F0502020204030204" pitchFamily="34" charset="0"/>
                <a:cs typeface="Calibri" panose="020F0502020204030204" pitchFamily="34" charset="0"/>
              </a:rPr>
              <a:t>în</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municipiul</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București</a:t>
            </a:r>
            <a:r>
              <a:rPr lang="en-US" dirty="0">
                <a:latin typeface="Calibri" panose="020F0502020204030204" pitchFamily="34" charset="0"/>
                <a:ea typeface="Calibri" panose="020F0502020204030204" pitchFamily="34" charset="0"/>
                <a:cs typeface="Calibri" panose="020F0502020204030204" pitchFamily="34" charset="0"/>
              </a:rPr>
              <a:t>).</a:t>
            </a:r>
            <a:endParaRPr lang="ro-RO"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en-US" u="sng" dirty="0" err="1">
                <a:latin typeface="Calibri" panose="020F0502020204030204" pitchFamily="34" charset="0"/>
                <a:ea typeface="Calibri" panose="020F0502020204030204" pitchFamily="34" charset="0"/>
                <a:cs typeface="Calibri" panose="020F0502020204030204" pitchFamily="34" charset="0"/>
              </a:rPr>
              <a:t>Selecția</a:t>
            </a:r>
            <a:r>
              <a:rPr lang="en-US" u="sng" dirty="0">
                <a:latin typeface="Calibri" panose="020F0502020204030204" pitchFamily="34" charset="0"/>
                <a:ea typeface="Calibri" panose="020F0502020204030204" pitchFamily="34" charset="0"/>
                <a:cs typeface="Calibri" panose="020F0502020204030204" pitchFamily="34" charset="0"/>
              </a:rPr>
              <a:t> </a:t>
            </a:r>
            <a:r>
              <a:rPr lang="en-US" u="sng" dirty="0" err="1">
                <a:latin typeface="Calibri" panose="020F0502020204030204" pitchFamily="34" charset="0"/>
                <a:ea typeface="Calibri" panose="020F0502020204030204" pitchFamily="34" charset="0"/>
                <a:cs typeface="Calibri" panose="020F0502020204030204" pitchFamily="34" charset="0"/>
              </a:rPr>
              <a:t>școlilor</a:t>
            </a:r>
            <a:r>
              <a:rPr lang="en-US" u="sng" dirty="0">
                <a:latin typeface="Calibri" panose="020F0502020204030204" pitchFamily="34" charset="0"/>
                <a:ea typeface="Calibri" panose="020F0502020204030204" pitchFamily="34" charset="0"/>
                <a:cs typeface="Calibri" panose="020F0502020204030204" pitchFamily="34" charset="0"/>
              </a:rPr>
              <a:t> </a:t>
            </a:r>
            <a:r>
              <a:rPr lang="en-US" u="sng" dirty="0" err="1">
                <a:latin typeface="Calibri" panose="020F0502020204030204" pitchFamily="34" charset="0"/>
                <a:ea typeface="Calibri" panose="020F0502020204030204" pitchFamily="34" charset="0"/>
                <a:cs typeface="Calibri" panose="020F0502020204030204" pitchFamily="34" charset="0"/>
              </a:rPr>
              <a:t>și</a:t>
            </a:r>
            <a:r>
              <a:rPr lang="en-US" u="sng" dirty="0">
                <a:latin typeface="Calibri" panose="020F0502020204030204" pitchFamily="34" charset="0"/>
                <a:ea typeface="Calibri" panose="020F0502020204030204" pitchFamily="34" charset="0"/>
                <a:cs typeface="Calibri" panose="020F0502020204030204" pitchFamily="34" charset="0"/>
              </a:rPr>
              <a:t> a </a:t>
            </a:r>
            <a:r>
              <a:rPr lang="en-US" u="sng" dirty="0" err="1">
                <a:latin typeface="Calibri" panose="020F0502020204030204" pitchFamily="34" charset="0"/>
                <a:ea typeface="Calibri" panose="020F0502020204030204" pitchFamily="34" charset="0"/>
                <a:cs typeface="Calibri" panose="020F0502020204030204" pitchFamily="34" charset="0"/>
              </a:rPr>
              <a:t>elevilor</a:t>
            </a:r>
            <a:endParaRPr lang="ro-RO" u="sng"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dirty="0">
                <a:latin typeface="Calibri" panose="020F0502020204030204" pitchFamily="34" charset="0"/>
                <a:ea typeface="Calibri" panose="020F0502020204030204" pitchFamily="34" charset="0"/>
                <a:cs typeface="Calibri" panose="020F0502020204030204" pitchFamily="34" charset="0"/>
              </a:rPr>
              <a:t>47 de </a:t>
            </a:r>
            <a:r>
              <a:rPr lang="en-US" dirty="0" err="1">
                <a:latin typeface="Calibri" panose="020F0502020204030204" pitchFamily="34" charset="0"/>
                <a:ea typeface="Calibri" panose="020F0502020204030204" pitchFamily="34" charset="0"/>
                <a:cs typeface="Calibri" panose="020F0502020204030204" pitchFamily="34" charset="0"/>
              </a:rPr>
              <a:t>școli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participă</a:t>
            </a:r>
            <a:r>
              <a:rPr lang="en-US" dirty="0">
                <a:latin typeface="Calibri" panose="020F0502020204030204" pitchFamily="34" charset="0"/>
                <a:ea typeface="Calibri" panose="020F0502020204030204" pitchFamily="34" charset="0"/>
                <a:cs typeface="Calibri" panose="020F0502020204030204" pitchFamily="34" charset="0"/>
              </a:rPr>
              <a:t> la </a:t>
            </a:r>
            <a:r>
              <a:rPr lang="en-US" dirty="0" err="1">
                <a:latin typeface="Calibri" panose="020F0502020204030204" pitchFamily="34" charset="0"/>
                <a:ea typeface="Calibri" panose="020F0502020204030204" pitchFamily="34" charset="0"/>
                <a:cs typeface="Calibri" panose="020F0502020204030204" pitchFamily="34" charset="0"/>
              </a:rPr>
              <a:t>cercetarea</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experimentală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implicând</a:t>
            </a:r>
            <a:r>
              <a:rPr lang="en-US" dirty="0">
                <a:latin typeface="Calibri" panose="020F0502020204030204" pitchFamily="34" charset="0"/>
                <a:ea typeface="Calibri" panose="020F0502020204030204" pitchFamily="34" charset="0"/>
                <a:cs typeface="Calibri" panose="020F0502020204030204" pitchFamily="34" charset="0"/>
              </a:rPr>
              <a:t> 2.350 de </a:t>
            </a:r>
            <a:r>
              <a:rPr lang="en-US" dirty="0" err="1">
                <a:latin typeface="Calibri" panose="020F0502020204030204" pitchFamily="34" charset="0"/>
                <a:ea typeface="Calibri" panose="020F0502020204030204" pitchFamily="34" charset="0"/>
                <a:cs typeface="Calibri" panose="020F0502020204030204" pitchFamily="34" charset="0"/>
              </a:rPr>
              <a:t>elevi</a:t>
            </a:r>
            <a:r>
              <a:rPr lang="en-US" dirty="0">
                <a:latin typeface="Calibri" panose="020F0502020204030204" pitchFamily="34" charset="0"/>
                <a:ea typeface="Calibri" panose="020F0502020204030204" pitchFamily="34" charset="0"/>
                <a:cs typeface="Calibri" panose="020F0502020204030204" pitchFamily="34" charset="0"/>
              </a:rPr>
              <a:t>.</a:t>
            </a:r>
            <a:endParaRPr lang="ro-RO"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dirty="0">
                <a:latin typeface="Calibri" panose="020F0502020204030204" pitchFamily="34" charset="0"/>
                <a:ea typeface="Calibri" panose="020F0502020204030204" pitchFamily="34" charset="0"/>
                <a:cs typeface="Calibri" panose="020F0502020204030204" pitchFamily="34" charset="0"/>
              </a:rPr>
              <a:t>129 de </a:t>
            </a:r>
            <a:r>
              <a:rPr lang="en-US" dirty="0" err="1">
                <a:latin typeface="Calibri" panose="020F0502020204030204" pitchFamily="34" charset="0"/>
                <a:ea typeface="Calibri" panose="020F0502020204030204" pitchFamily="34" charset="0"/>
                <a:cs typeface="Calibri" panose="020F0502020204030204" pitchFamily="34" charset="0"/>
              </a:rPr>
              <a:t>școli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beneficiază</a:t>
            </a:r>
            <a:r>
              <a:rPr lang="en-US" dirty="0">
                <a:latin typeface="Calibri" panose="020F0502020204030204" pitchFamily="34" charset="0"/>
                <a:ea typeface="Calibri" panose="020F0502020204030204" pitchFamily="34" charset="0"/>
                <a:cs typeface="Calibri" panose="020F0502020204030204" pitchFamily="34" charset="0"/>
              </a:rPr>
              <a:t> de </a:t>
            </a:r>
            <a:r>
              <a:rPr lang="en-US" dirty="0" err="1">
                <a:latin typeface="Calibri" panose="020F0502020204030204" pitchFamily="34" charset="0"/>
                <a:ea typeface="Calibri" panose="020F0502020204030204" pitchFamily="34" charset="0"/>
                <a:cs typeface="Calibri" panose="020F0502020204030204" pitchFamily="34" charset="0"/>
              </a:rPr>
              <a:t>activități</a:t>
            </a:r>
            <a:r>
              <a:rPr lang="en-US" dirty="0">
                <a:latin typeface="Calibri" panose="020F0502020204030204" pitchFamily="34" charset="0"/>
                <a:ea typeface="Calibri" panose="020F0502020204030204" pitchFamily="34" charset="0"/>
                <a:cs typeface="Calibri" panose="020F0502020204030204" pitchFamily="34" charset="0"/>
              </a:rPr>
              <a:t> de </a:t>
            </a:r>
            <a:r>
              <a:rPr lang="en-US" dirty="0" err="1">
                <a:latin typeface="Calibri" panose="020F0502020204030204" pitchFamily="34" charset="0"/>
                <a:ea typeface="Calibri" panose="020F0502020204030204" pitchFamily="34" charset="0"/>
                <a:cs typeface="Calibri" panose="020F0502020204030204" pitchFamily="34" charset="0"/>
              </a:rPr>
              <a:t>predare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învățare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evaluare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centrate</a:t>
            </a:r>
            <a:r>
              <a:rPr lang="en-US" dirty="0">
                <a:latin typeface="Calibri" panose="020F0502020204030204" pitchFamily="34" charset="0"/>
                <a:ea typeface="Calibri" panose="020F0502020204030204" pitchFamily="34" charset="0"/>
                <a:cs typeface="Calibri" panose="020F0502020204030204" pitchFamily="34" charset="0"/>
              </a:rPr>
              <a:t> pe </a:t>
            </a:r>
            <a:r>
              <a:rPr lang="en-US" dirty="0" err="1">
                <a:latin typeface="Calibri" panose="020F0502020204030204" pitchFamily="34" charset="0"/>
                <a:ea typeface="Calibri" panose="020F0502020204030204" pitchFamily="34" charset="0"/>
                <a:cs typeface="Calibri" panose="020F0502020204030204" pitchFamily="34" charset="0"/>
              </a:rPr>
              <a:t>alfabetizarea</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funcțională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derulate</a:t>
            </a:r>
            <a:r>
              <a:rPr lang="en-US" dirty="0">
                <a:latin typeface="Calibri" panose="020F0502020204030204" pitchFamily="34" charset="0"/>
                <a:ea typeface="Calibri" panose="020F0502020204030204" pitchFamily="34" charset="0"/>
                <a:cs typeface="Calibri" panose="020F0502020204030204" pitchFamily="34" charset="0"/>
              </a:rPr>
              <a:t> de </a:t>
            </a:r>
            <a:r>
              <a:rPr lang="en-US" dirty="0" err="1">
                <a:latin typeface="Calibri" panose="020F0502020204030204" pitchFamily="34" charset="0"/>
                <a:ea typeface="Calibri" panose="020F0502020204030204" pitchFamily="34" charset="0"/>
                <a:cs typeface="Calibri" panose="020F0502020204030204" pitchFamily="34" charset="0"/>
              </a:rPr>
              <a:t>cadrele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didactice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participante</a:t>
            </a:r>
            <a:r>
              <a:rPr lang="en-US" dirty="0">
                <a:latin typeface="Calibri" panose="020F0502020204030204" pitchFamily="34" charset="0"/>
                <a:ea typeface="Calibri" panose="020F0502020204030204" pitchFamily="34" charset="0"/>
                <a:cs typeface="Calibri" panose="020F0502020204030204" pitchFamily="34" charset="0"/>
              </a:rPr>
              <a:t> la </a:t>
            </a:r>
            <a:r>
              <a:rPr lang="en-US" dirty="0" err="1">
                <a:latin typeface="Calibri" panose="020F0502020204030204" pitchFamily="34" charset="0"/>
                <a:ea typeface="Calibri" panose="020F0502020204030204" pitchFamily="34" charset="0"/>
                <a:cs typeface="Calibri" panose="020F0502020204030204" pitchFamily="34" charset="0"/>
              </a:rPr>
              <a:t>formare</a:t>
            </a:r>
            <a:r>
              <a:rPr lang="en-US" dirty="0">
                <a:latin typeface="Calibri" panose="020F0502020204030204" pitchFamily="34" charset="0"/>
                <a:ea typeface="Calibri" panose="020F0502020204030204" pitchFamily="34" charset="0"/>
                <a:cs typeface="Calibri" panose="020F0502020204030204" pitchFamily="34" charset="0"/>
              </a:rPr>
              <a:t>.</a:t>
            </a:r>
            <a:endParaRPr lang="ro-RO"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en-US" dirty="0" err="1">
                <a:latin typeface="Calibri" panose="020F0502020204030204" pitchFamily="34" charset="0"/>
                <a:ea typeface="Calibri" panose="020F0502020204030204" pitchFamily="34" charset="0"/>
                <a:cs typeface="Calibri" panose="020F0502020204030204" pitchFamily="34" charset="0"/>
              </a:rPr>
              <a:t>În</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urma</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analizei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realizate</a:t>
            </a:r>
            <a:r>
              <a:rPr lang="en-US" dirty="0">
                <a:latin typeface="Calibri" panose="020F0502020204030204" pitchFamily="34" charset="0"/>
                <a:ea typeface="Calibri" panose="020F0502020204030204" pitchFamily="34" charset="0"/>
                <a:cs typeface="Calibri" panose="020F0502020204030204" pitchFamily="34" charset="0"/>
              </a:rPr>
              <a:t> la </a:t>
            </a:r>
            <a:r>
              <a:rPr lang="en-US" dirty="0" err="1">
                <a:latin typeface="Calibri" panose="020F0502020204030204" pitchFamily="34" charset="0"/>
                <a:ea typeface="Calibri" panose="020F0502020204030204" pitchFamily="34" charset="0"/>
                <a:cs typeface="Calibri" panose="020F0502020204030204" pitchFamily="34" charset="0"/>
              </a:rPr>
              <a:t>nivelul</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școlilor</a:t>
            </a:r>
            <a:r>
              <a:rPr lang="en-US" dirty="0">
                <a:latin typeface="Calibri" panose="020F0502020204030204" pitchFamily="34" charset="0"/>
                <a:ea typeface="Calibri" panose="020F0502020204030204" pitchFamily="34" charset="0"/>
                <a:cs typeface="Calibri" panose="020F0502020204030204" pitchFamily="34" charset="0"/>
              </a:rPr>
              <a:t>, sunt </a:t>
            </a:r>
            <a:r>
              <a:rPr lang="en-US" dirty="0" err="1">
                <a:latin typeface="Calibri" panose="020F0502020204030204" pitchFamily="34" charset="0"/>
                <a:ea typeface="Calibri" panose="020F0502020204030204" pitchFamily="34" charset="0"/>
                <a:cs typeface="Calibri" panose="020F0502020204030204" pitchFamily="34" charset="0"/>
              </a:rPr>
              <a:t>selectați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aproximativ</a:t>
            </a:r>
            <a:r>
              <a:rPr lang="en-US" dirty="0">
                <a:latin typeface="Calibri" panose="020F0502020204030204" pitchFamily="34" charset="0"/>
                <a:ea typeface="Calibri" panose="020F0502020204030204" pitchFamily="34" charset="0"/>
                <a:cs typeface="Calibri" panose="020F0502020204030204" pitchFamily="34" charset="0"/>
              </a:rPr>
              <a:t> 12.650 de </a:t>
            </a:r>
            <a:r>
              <a:rPr lang="en-US" dirty="0" err="1">
                <a:latin typeface="Calibri" panose="020F0502020204030204" pitchFamily="34" charset="0"/>
                <a:ea typeface="Calibri" panose="020F0502020204030204" pitchFamily="34" charset="0"/>
                <a:cs typeface="Calibri" panose="020F0502020204030204" pitchFamily="34" charset="0"/>
              </a:rPr>
              <a:t>elevi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aflați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în</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risc</a:t>
            </a:r>
            <a:r>
              <a:rPr lang="en-US" dirty="0">
                <a:latin typeface="Calibri" panose="020F0502020204030204" pitchFamily="34" charset="0"/>
                <a:ea typeface="Calibri" panose="020F0502020204030204" pitchFamily="34" charset="0"/>
                <a:cs typeface="Calibri" panose="020F0502020204030204" pitchFamily="34" charset="0"/>
              </a:rPr>
              <a:t> de </a:t>
            </a:r>
            <a:r>
              <a:rPr lang="en-US" dirty="0" err="1">
                <a:latin typeface="Calibri" panose="020F0502020204030204" pitchFamily="34" charset="0"/>
                <a:ea typeface="Calibri" panose="020F0502020204030204" pitchFamily="34" charset="0"/>
                <a:cs typeface="Calibri" panose="020F0502020204030204" pitchFamily="34" charset="0"/>
              </a:rPr>
              <a:t>analfabetism</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funcțional</a:t>
            </a:r>
            <a:r>
              <a:rPr lang="en-US" dirty="0">
                <a:latin typeface="Calibri" panose="020F0502020204030204" pitchFamily="34" charset="0"/>
                <a:ea typeface="Calibri" panose="020F0502020204030204" pitchFamily="34" charset="0"/>
                <a:cs typeface="Calibri" panose="020F0502020204030204" pitchFamily="34" charset="0"/>
              </a:rPr>
              <a:t>, care </a:t>
            </a:r>
            <a:r>
              <a:rPr lang="en-US" dirty="0" err="1">
                <a:latin typeface="Calibri" panose="020F0502020204030204" pitchFamily="34" charset="0"/>
                <a:ea typeface="Calibri" panose="020F0502020204030204" pitchFamily="34" charset="0"/>
                <a:cs typeface="Calibri" panose="020F0502020204030204" pitchFamily="34" charset="0"/>
              </a:rPr>
              <a:t>participă</a:t>
            </a:r>
            <a:r>
              <a:rPr lang="en-US" dirty="0">
                <a:latin typeface="Calibri" panose="020F0502020204030204" pitchFamily="34" charset="0"/>
                <a:ea typeface="Calibri" panose="020F0502020204030204" pitchFamily="34" charset="0"/>
                <a:cs typeface="Calibri" panose="020F0502020204030204" pitchFamily="34" charset="0"/>
              </a:rPr>
              <a:t> la </a:t>
            </a:r>
            <a:r>
              <a:rPr lang="en-US" dirty="0" err="1">
                <a:latin typeface="Calibri" panose="020F0502020204030204" pitchFamily="34" charset="0"/>
                <a:ea typeface="Calibri" panose="020F0502020204030204" pitchFamily="34" charset="0"/>
                <a:cs typeface="Calibri" panose="020F0502020204030204" pitchFamily="34" charset="0"/>
              </a:rPr>
              <a:t>activități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educaționale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în</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domeniile</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lectură</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matematică</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științe</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educație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civică</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educație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digitală</a:t>
            </a:r>
            <a:r>
              <a:rPr lang="en-US" dirty="0">
                <a:latin typeface="Calibri" panose="020F0502020204030204" pitchFamily="34" charset="0"/>
                <a:ea typeface="Calibri" panose="020F0502020204030204" pitchFamily="34" charset="0"/>
                <a:cs typeface="Calibri" panose="020F0502020204030204" pitchFamily="34" charset="0"/>
              </a:rPr>
              <a:t>.</a:t>
            </a:r>
            <a:endParaRPr lang="ro-RO"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en-US" dirty="0" err="1">
                <a:latin typeface="Calibri" panose="020F0502020204030204" pitchFamily="34" charset="0"/>
                <a:ea typeface="Calibri" panose="020F0502020204030204" pitchFamily="34" charset="0"/>
                <a:cs typeface="Calibri" panose="020F0502020204030204" pitchFamily="34" charset="0"/>
              </a:rPr>
              <a:t>Elevii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incluși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în</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proiect</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participă</a:t>
            </a:r>
            <a:r>
              <a:rPr lang="en-US" dirty="0">
                <a:latin typeface="Calibri" panose="020F0502020204030204" pitchFamily="34" charset="0"/>
                <a:ea typeface="Calibri" panose="020F0502020204030204" pitchFamily="34" charset="0"/>
                <a:cs typeface="Calibri" panose="020F0502020204030204" pitchFamily="34" charset="0"/>
              </a:rPr>
              <a:t> la </a:t>
            </a:r>
            <a:r>
              <a:rPr lang="en-US" dirty="0" err="1">
                <a:latin typeface="Calibri" panose="020F0502020204030204" pitchFamily="34" charset="0"/>
                <a:ea typeface="Calibri" panose="020F0502020204030204" pitchFamily="34" charset="0"/>
                <a:cs typeface="Calibri" panose="020F0502020204030204" pitchFamily="34" charset="0"/>
              </a:rPr>
              <a:t>testare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inițială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și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testare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finală</a:t>
            </a:r>
            <a:endParaRPr lang="en-US"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2890874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876300"/>
            <a:ext cx="1034415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A5.1 Proiectarea mecanismului de intervenție care vizează alfabetizare funcțională</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Descriere:</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Intervenția experimentală</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Lotul experimental este format din 47 de școli pilot (câte 1 școală/județ sau sector, cu minimum o clasă paralelă pe an de studiu – clasele II, IV, VI, VIII).</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2.350 de elevi beneficiază de activități curente de predare–învățare–evaluare axate pe alfabetizarea funcțională.</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Dintre aceștia, 1.000 de elevi participă suplimentar la activități </a:t>
            </a:r>
            <a:r>
              <a:rPr lang="ro-RO" sz="2000" dirty="0" err="1">
                <a:latin typeface="Calibri" panose="020F0502020204030204" pitchFamily="34" charset="0"/>
                <a:ea typeface="Calibri" panose="020F0502020204030204" pitchFamily="34" charset="0"/>
                <a:cs typeface="Calibri" panose="020F0502020204030204" pitchFamily="34" charset="0"/>
              </a:rPr>
              <a:t>remediale</a:t>
            </a:r>
            <a:r>
              <a:rPr lang="ro-RO" sz="2000" dirty="0">
                <a:latin typeface="Calibri" panose="020F0502020204030204" pitchFamily="34" charset="0"/>
                <a:ea typeface="Calibri" panose="020F0502020204030204" pitchFamily="34" charset="0"/>
                <a:cs typeface="Calibri" panose="020F0502020204030204" pitchFamily="34" charset="0"/>
              </a:rPr>
              <a:t>, furnizate de 300 de cadre didactice beneficiare de mentorat.</a:t>
            </a: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2415844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876300"/>
            <a:ext cx="1043940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A5.2. Pilotarea și revizuirea mecanismului de intervenție</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început: 01-12-2027</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finalizare: 30-09-2029</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Rezultate așteptate:</a:t>
            </a:r>
          </a:p>
          <a:p>
            <a:pPr algn="just">
              <a:buFontTx/>
              <a:buChar char="-"/>
            </a:pPr>
            <a:r>
              <a:rPr lang="ro-RO" dirty="0">
                <a:latin typeface="Calibri" panose="020F0502020204030204" pitchFamily="34" charset="0"/>
                <a:ea typeface="Calibri" panose="020F0502020204030204" pitchFamily="34" charset="0"/>
                <a:cs typeface="Calibri" panose="020F0502020204030204" pitchFamily="34" charset="0"/>
              </a:rPr>
              <a:t>15.000 de elevi din 176 de școli beneficiază de activități de </a:t>
            </a:r>
            <a:r>
              <a:rPr lang="ro-RO" dirty="0" err="1">
                <a:latin typeface="Calibri" panose="020F0502020204030204" pitchFamily="34" charset="0"/>
                <a:ea typeface="Calibri" panose="020F0502020204030204" pitchFamily="34" charset="0"/>
                <a:cs typeface="Calibri" panose="020F0502020204030204" pitchFamily="34" charset="0"/>
              </a:rPr>
              <a:t>predareînvățare</a:t>
            </a:r>
            <a:r>
              <a:rPr lang="ro-RO" dirty="0">
                <a:latin typeface="Calibri" panose="020F0502020204030204" pitchFamily="34" charset="0"/>
                <a:ea typeface="Calibri" panose="020F0502020204030204" pitchFamily="34" charset="0"/>
                <a:cs typeface="Calibri" panose="020F0502020204030204" pitchFamily="34" charset="0"/>
              </a:rPr>
              <a:t>-evaluare care vizează alfabetizarea funcțională pentru domeniile: lectură, matematică, științe, educație civică, educație digitală</a:t>
            </a:r>
          </a:p>
          <a:p>
            <a:pPr algn="just">
              <a:buFontTx/>
              <a:buChar char="-"/>
            </a:pPr>
            <a:r>
              <a:rPr lang="en-US" dirty="0">
                <a:latin typeface="Calibri" panose="020F0502020204030204" pitchFamily="34" charset="0"/>
                <a:ea typeface="Calibri" panose="020F0502020204030204" pitchFamily="34" charset="0"/>
                <a:cs typeface="Calibri" panose="020F0502020204030204" pitchFamily="34" charset="0"/>
              </a:rPr>
              <a:t>47 </a:t>
            </a:r>
            <a:r>
              <a:rPr lang="en-US" dirty="0" err="1">
                <a:latin typeface="Calibri" panose="020F0502020204030204" pitchFamily="34" charset="0"/>
                <a:ea typeface="Calibri" panose="020F0502020204030204" pitchFamily="34" charset="0"/>
                <a:cs typeface="Calibri" panose="020F0502020204030204" pitchFamily="34" charset="0"/>
              </a:rPr>
              <a:t>școli</a:t>
            </a:r>
            <a:r>
              <a:rPr lang="en-US" dirty="0">
                <a:latin typeface="Calibri" panose="020F0502020204030204" pitchFamily="34" charset="0"/>
                <a:ea typeface="Calibri" panose="020F0502020204030204" pitchFamily="34" charset="0"/>
                <a:cs typeface="Calibri" panose="020F0502020204030204" pitchFamily="34" charset="0"/>
              </a:rPr>
              <a:t> pilot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(1 </a:t>
            </a:r>
            <a:r>
              <a:rPr lang="en-US" dirty="0" err="1">
                <a:latin typeface="Calibri" panose="020F0502020204030204" pitchFamily="34" charset="0"/>
                <a:ea typeface="Calibri" panose="020F0502020204030204" pitchFamily="34" charset="0"/>
                <a:cs typeface="Calibri" panose="020F0502020204030204" pitchFamily="34" charset="0"/>
              </a:rPr>
              <a:t>școală</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județ</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respectiv</a:t>
            </a:r>
            <a:r>
              <a:rPr lang="en-US" dirty="0">
                <a:latin typeface="Calibri" panose="020F0502020204030204" pitchFamily="34" charset="0"/>
                <a:ea typeface="Calibri" panose="020F0502020204030204" pitchFamily="34" charset="0"/>
                <a:cs typeface="Calibri" panose="020F0502020204030204" pitchFamily="34" charset="0"/>
              </a:rPr>
              <a:t> 1 </a:t>
            </a:r>
            <a:r>
              <a:rPr lang="en-US" dirty="0" err="1">
                <a:latin typeface="Calibri" panose="020F0502020204030204" pitchFamily="34" charset="0"/>
                <a:ea typeface="Calibri" panose="020F0502020204030204" pitchFamily="34" charset="0"/>
                <a:cs typeface="Calibri" panose="020F0502020204030204" pitchFamily="34" charset="0"/>
              </a:rPr>
              <a:t>scoala</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sector) </a:t>
            </a:r>
            <a:r>
              <a:rPr lang="en-US" dirty="0" err="1">
                <a:latin typeface="Calibri" panose="020F0502020204030204" pitchFamily="34" charset="0"/>
                <a:ea typeface="Calibri" panose="020F0502020204030204" pitchFamily="34" charset="0"/>
                <a:cs typeface="Calibri" panose="020F0502020204030204" pitchFamily="34" charset="0"/>
              </a:rPr>
              <a:t>participă</a:t>
            </a:r>
            <a:r>
              <a:rPr lang="en-US" dirty="0">
                <a:latin typeface="Calibri" panose="020F0502020204030204" pitchFamily="34" charset="0"/>
                <a:ea typeface="Calibri" panose="020F0502020204030204" pitchFamily="34" charset="0"/>
                <a:cs typeface="Calibri" panose="020F0502020204030204" pitchFamily="34" charset="0"/>
              </a:rPr>
              <a:t> la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intervenția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experimentală</a:t>
            </a:r>
            <a:endParaRPr lang="ro-RO"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dirty="0">
                <a:latin typeface="Calibri" panose="020F0502020204030204" pitchFamily="34" charset="0"/>
                <a:ea typeface="Calibri" panose="020F0502020204030204" pitchFamily="34" charset="0"/>
                <a:cs typeface="Calibri" panose="020F0502020204030204" pitchFamily="34" charset="0"/>
              </a:rPr>
              <a:t>2.350 </a:t>
            </a:r>
            <a:r>
              <a:rPr lang="en-US" dirty="0" err="1">
                <a:latin typeface="Calibri" panose="020F0502020204030204" pitchFamily="34" charset="0"/>
                <a:ea typeface="Calibri" panose="020F0502020204030204" pitchFamily="34" charset="0"/>
                <a:cs typeface="Calibri" panose="020F0502020204030204" pitchFamily="34" charset="0"/>
              </a:rPr>
              <a:t>elevi</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din 47 </a:t>
            </a:r>
            <a:r>
              <a:rPr lang="en-US" dirty="0" err="1">
                <a:latin typeface="Calibri" panose="020F0502020204030204" pitchFamily="34" charset="0"/>
                <a:ea typeface="Calibri" panose="020F0502020204030204" pitchFamily="34" charset="0"/>
                <a:cs typeface="Calibri" panose="020F0502020204030204" pitchFamily="34" charset="0"/>
              </a:rPr>
              <a:t>școli</a:t>
            </a:r>
            <a:r>
              <a:rPr lang="en-US" dirty="0">
                <a:latin typeface="Calibri" panose="020F0502020204030204" pitchFamily="34" charset="0"/>
                <a:ea typeface="Calibri" panose="020F0502020204030204" pitchFamily="34" charset="0"/>
                <a:cs typeface="Calibri" panose="020F0502020204030204" pitchFamily="34" charset="0"/>
              </a:rPr>
              <a:t> (1 </a:t>
            </a:r>
            <a:r>
              <a:rPr lang="en-US" dirty="0" err="1">
                <a:latin typeface="Calibri" panose="020F0502020204030204" pitchFamily="34" charset="0"/>
                <a:ea typeface="Calibri" panose="020F0502020204030204" pitchFamily="34" charset="0"/>
                <a:cs typeface="Calibri" panose="020F0502020204030204" pitchFamily="34" charset="0"/>
              </a:rPr>
              <a:t>școală</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județ</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respectiv</a:t>
            </a:r>
            <a:r>
              <a:rPr lang="en-US" dirty="0">
                <a:latin typeface="Calibri" panose="020F0502020204030204" pitchFamily="34" charset="0"/>
                <a:ea typeface="Calibri" panose="020F0502020204030204" pitchFamily="34" charset="0"/>
                <a:cs typeface="Calibri" panose="020F0502020204030204" pitchFamily="34" charset="0"/>
              </a:rPr>
              <a:t> 1</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scoala</a:t>
            </a:r>
            <a:r>
              <a:rPr lang="en-US" dirty="0">
                <a:latin typeface="Calibri" panose="020F0502020204030204" pitchFamily="34" charset="0"/>
                <a:ea typeface="Calibri" panose="020F0502020204030204" pitchFamily="34" charset="0"/>
                <a:cs typeface="Calibri" panose="020F0502020204030204" pitchFamily="34" charset="0"/>
              </a:rPr>
              <a:t>/sector)</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beneficiază</a:t>
            </a:r>
            <a:r>
              <a:rPr lang="en-US" dirty="0">
                <a:latin typeface="Calibri" panose="020F0502020204030204" pitchFamily="34" charset="0"/>
                <a:ea typeface="Calibri" panose="020F0502020204030204" pitchFamily="34" charset="0"/>
                <a:cs typeface="Calibri" panose="020F0502020204030204" pitchFamily="34" charset="0"/>
              </a:rPr>
              <a:t>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activități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curente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centrate</a:t>
            </a:r>
            <a:r>
              <a:rPr lang="en-US" dirty="0">
                <a:latin typeface="Calibri" panose="020F0502020204030204" pitchFamily="34" charset="0"/>
                <a:ea typeface="Calibri" panose="020F0502020204030204" pitchFamily="34" charset="0"/>
                <a:cs typeface="Calibri" panose="020F0502020204030204" pitchFamily="34" charset="0"/>
              </a:rPr>
              <a:t> pe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Alfabetizarea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funcțională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în</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cele</a:t>
            </a:r>
            <a:r>
              <a:rPr lang="en-US" dirty="0">
                <a:latin typeface="Calibri" panose="020F0502020204030204" pitchFamily="34" charset="0"/>
                <a:ea typeface="Calibri" panose="020F0502020204030204" pitchFamily="34" charset="0"/>
                <a:cs typeface="Calibri" panose="020F0502020204030204" pitchFamily="34" charset="0"/>
              </a:rPr>
              <a:t> 3</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domenii</a:t>
            </a:r>
            <a:r>
              <a:rPr lang="en-US" dirty="0">
                <a:latin typeface="Calibri" panose="020F0502020204030204" pitchFamily="34" charset="0"/>
                <a:ea typeface="Calibri" panose="020F0502020204030204" pitchFamily="34" charset="0"/>
                <a:cs typeface="Calibri" panose="020F0502020204030204" pitchFamily="34" charset="0"/>
              </a:rPr>
              <a:t> ( </a:t>
            </a:r>
            <a:r>
              <a:rPr lang="en-US" dirty="0" err="1">
                <a:latin typeface="Calibri" panose="020F0502020204030204" pitchFamily="34" charset="0"/>
                <a:ea typeface="Calibri" panose="020F0502020204030204" pitchFamily="34" charset="0"/>
                <a:cs typeface="Calibri" panose="020F0502020204030204" pitchFamily="34" charset="0"/>
              </a:rPr>
              <a:t>literație</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matematică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științe</a:t>
            </a:r>
            <a:r>
              <a:rPr lang="en-US" dirty="0">
                <a:latin typeface="Calibri" panose="020F0502020204030204" pitchFamily="34" charset="0"/>
                <a:ea typeface="Calibri" panose="020F0502020204030204" pitchFamily="34" charset="0"/>
                <a:cs typeface="Calibri" panose="020F0502020204030204" pitchFamily="34" charset="0"/>
              </a:rPr>
              <a:t>)</a:t>
            </a:r>
            <a:r>
              <a:rPr lang="ro-RO" dirty="0">
                <a:latin typeface="Calibri" panose="020F0502020204030204" pitchFamily="34" charset="0"/>
                <a:ea typeface="Calibri" panose="020F0502020204030204" pitchFamily="34" charset="0"/>
                <a:cs typeface="Calibri" panose="020F0502020204030204" pitchFamily="34" charset="0"/>
              </a:rPr>
              <a:t>;</a:t>
            </a:r>
          </a:p>
          <a:p>
            <a:pPr algn="just">
              <a:buFontTx/>
              <a:buChar char="-"/>
            </a:pPr>
            <a:r>
              <a:rPr lang="ro-RO" dirty="0">
                <a:latin typeface="Calibri" panose="020F0502020204030204" pitchFamily="34" charset="0"/>
                <a:ea typeface="Calibri" panose="020F0502020204030204" pitchFamily="34" charset="0"/>
                <a:cs typeface="Calibri" panose="020F0502020204030204" pitchFamily="34" charset="0"/>
              </a:rPr>
              <a:t>47 experți pilotare din ISJ-uri beneficiază de instruire specializată în relație cu alfabetizarea funcțională</a:t>
            </a:r>
          </a:p>
          <a:p>
            <a:pPr algn="just">
              <a:buFontTx/>
              <a:buChar char="-"/>
            </a:pPr>
            <a:endParaRPr lang="en-US"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220043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876300"/>
            <a:ext cx="1043940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A5.2. Pilotarea și revizuirea mecanismului de intervenție</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Rezultate așteptate:</a:t>
            </a:r>
          </a:p>
          <a:p>
            <a:pPr algn="just">
              <a:buFontTx/>
              <a:buChar char="-"/>
            </a:pPr>
            <a:r>
              <a:rPr lang="en-US" dirty="0">
                <a:latin typeface="Calibri" panose="020F0502020204030204" pitchFamily="34" charset="0"/>
                <a:ea typeface="Calibri" panose="020F0502020204030204" pitchFamily="34" charset="0"/>
                <a:cs typeface="Calibri" panose="020F0502020204030204" pitchFamily="34" charset="0"/>
              </a:rPr>
              <a:t>47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coordonatori</a:t>
            </a:r>
            <a:r>
              <a:rPr lang="en-US" dirty="0">
                <a:latin typeface="Calibri" panose="020F0502020204030204" pitchFamily="34" charset="0"/>
                <a:ea typeface="Calibri" panose="020F0502020204030204" pitchFamily="34" charset="0"/>
                <a:cs typeface="Calibri" panose="020F0502020204030204" pitchFamily="34" charset="0"/>
              </a:rPr>
              <a:t> de </a:t>
            </a:r>
            <a:r>
              <a:rPr lang="en-US" dirty="0" err="1">
                <a:latin typeface="Calibri" panose="020F0502020204030204" pitchFamily="34" charset="0"/>
                <a:ea typeface="Calibri" panose="020F0502020204030204" pitchFamily="34" charset="0"/>
                <a:cs typeface="Calibri" panose="020F0502020204030204" pitchFamily="34" charset="0"/>
              </a:rPr>
              <a:t>școală</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directori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beneficiază</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de </a:t>
            </a:r>
            <a:r>
              <a:rPr lang="en-US" dirty="0" err="1">
                <a:latin typeface="Calibri" panose="020F0502020204030204" pitchFamily="34" charset="0"/>
                <a:ea typeface="Calibri" panose="020F0502020204030204" pitchFamily="34" charset="0"/>
                <a:cs typeface="Calibri" panose="020F0502020204030204" pitchFamily="34" charset="0"/>
              </a:rPr>
              <a:t>instruire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specializată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în</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relație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cu </a:t>
            </a:r>
            <a:r>
              <a:rPr lang="en-US" dirty="0" err="1">
                <a:latin typeface="Calibri" panose="020F0502020204030204" pitchFamily="34" charset="0"/>
                <a:ea typeface="Calibri" panose="020F0502020204030204" pitchFamily="34" charset="0"/>
                <a:cs typeface="Calibri" panose="020F0502020204030204" pitchFamily="34" charset="0"/>
              </a:rPr>
              <a:t>alfabetizarea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funcțională</a:t>
            </a:r>
            <a:endParaRPr lang="ro-RO"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dirty="0">
                <a:latin typeface="Calibri" panose="020F0502020204030204" pitchFamily="34" charset="0"/>
                <a:ea typeface="Calibri" panose="020F0502020204030204" pitchFamily="34" charset="0"/>
                <a:cs typeface="Calibri" panose="020F0502020204030204" pitchFamily="34" charset="0"/>
              </a:rPr>
              <a:t>176 de </a:t>
            </a:r>
            <a:r>
              <a:rPr lang="en-US" dirty="0" err="1">
                <a:latin typeface="Calibri" panose="020F0502020204030204" pitchFamily="34" charset="0"/>
                <a:ea typeface="Calibri" panose="020F0502020204030204" pitchFamily="34" charset="0"/>
                <a:cs typeface="Calibri" panose="020F0502020204030204" pitchFamily="34" charset="0"/>
              </a:rPr>
              <a:t>seturi</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de </a:t>
            </a:r>
            <a:r>
              <a:rPr lang="en-US" dirty="0" err="1">
                <a:latin typeface="Calibri" panose="020F0502020204030204" pitchFamily="34" charset="0"/>
                <a:ea typeface="Calibri" panose="020F0502020204030204" pitchFamily="34" charset="0"/>
                <a:cs typeface="Calibri" panose="020F0502020204030204" pitchFamily="34" charset="0"/>
              </a:rPr>
              <a:t>materiale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educationale</a:t>
            </a:r>
            <a:r>
              <a:rPr lang="en-US" dirty="0">
                <a:latin typeface="Calibri" panose="020F0502020204030204" pitchFamily="34" charset="0"/>
                <a:ea typeface="Calibri" panose="020F0502020204030204" pitchFamily="34" charset="0"/>
                <a:cs typeface="Calibri" panose="020F0502020204030204" pitchFamily="34" charset="0"/>
              </a:rPr>
              <a:t> , </a:t>
            </a:r>
            <a:r>
              <a:rPr lang="en-US" dirty="0" err="1">
                <a:latin typeface="Calibri" panose="020F0502020204030204" pitchFamily="34" charset="0"/>
                <a:ea typeface="Calibri" panose="020F0502020204030204" pitchFamily="34" charset="0"/>
                <a:cs typeface="Calibri" panose="020F0502020204030204" pitchFamily="34" charset="0"/>
              </a:rPr>
              <a:t>câte</a:t>
            </a:r>
            <a:r>
              <a:rPr lang="en-US" dirty="0">
                <a:latin typeface="Calibri" panose="020F0502020204030204" pitchFamily="34" charset="0"/>
                <a:ea typeface="Calibri" panose="020F0502020204030204" pitchFamily="34" charset="0"/>
                <a:cs typeface="Calibri" panose="020F0502020204030204" pitchFamily="34" charset="0"/>
              </a:rPr>
              <a:t> un</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set , </a:t>
            </a:r>
            <a:r>
              <a:rPr lang="en-US" dirty="0" err="1">
                <a:latin typeface="Calibri" panose="020F0502020204030204" pitchFamily="34" charset="0"/>
                <a:ea typeface="Calibri" panose="020F0502020204030204" pitchFamily="34" charset="0"/>
                <a:cs typeface="Calibri" panose="020F0502020204030204" pitchFamily="34" charset="0"/>
              </a:rPr>
              <a:t>pentru</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fiecare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dintre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scolile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implicate in </a:t>
            </a:r>
            <a:r>
              <a:rPr lang="en-US" dirty="0" err="1">
                <a:latin typeface="Calibri" panose="020F0502020204030204" pitchFamily="34" charset="0"/>
                <a:ea typeface="Calibri" panose="020F0502020204030204" pitchFamily="34" charset="0"/>
                <a:cs typeface="Calibri" panose="020F0502020204030204" pitchFamily="34" charset="0"/>
              </a:rPr>
              <a:t>realizarea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grupului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tinta</a:t>
            </a:r>
            <a:r>
              <a:rPr lang="en-US" dirty="0">
                <a:latin typeface="Calibri" panose="020F0502020204030204" pitchFamily="34" charset="0"/>
                <a:ea typeface="Calibri" panose="020F0502020204030204" pitchFamily="34" charset="0"/>
                <a:cs typeface="Calibri" panose="020F0502020204030204" pitchFamily="34" charset="0"/>
              </a:rPr>
              <a:t>, in</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cuantum</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valoric</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corespunzator</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contributiei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numerice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la </a:t>
            </a:r>
            <a:r>
              <a:rPr lang="en-US" dirty="0" err="1">
                <a:latin typeface="Calibri" panose="020F0502020204030204" pitchFamily="34" charset="0"/>
                <a:ea typeface="Calibri" panose="020F0502020204030204" pitchFamily="34" charset="0"/>
                <a:cs typeface="Calibri" panose="020F0502020204030204" pitchFamily="34" charset="0"/>
              </a:rPr>
              <a:t>realizatrea</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grupului</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tinta</a:t>
            </a:r>
            <a:r>
              <a:rPr lang="en-US" dirty="0">
                <a:latin typeface="Calibri" panose="020F0502020204030204" pitchFamily="34" charset="0"/>
                <a:ea typeface="Calibri" panose="020F0502020204030204" pitchFamily="34" charset="0"/>
                <a:cs typeface="Calibri" panose="020F0502020204030204" pitchFamily="34" charset="0"/>
              </a:rPr>
              <a:t> ( 15.000 </a:t>
            </a:r>
            <a:r>
              <a:rPr lang="en-US" dirty="0" err="1">
                <a:latin typeface="Calibri" panose="020F0502020204030204" pitchFamily="34" charset="0"/>
                <a:ea typeface="Calibri" panose="020F0502020204030204" pitchFamily="34" charset="0"/>
                <a:cs typeface="Calibri" panose="020F0502020204030204" pitchFamily="34" charset="0"/>
              </a:rPr>
              <a:t>elevi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în</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total – </a:t>
            </a:r>
            <a:r>
              <a:rPr lang="en-US" dirty="0" err="1">
                <a:latin typeface="Calibri" panose="020F0502020204030204" pitchFamily="34" charset="0"/>
                <a:ea typeface="Calibri" panose="020F0502020204030204" pitchFamily="34" charset="0"/>
                <a:cs typeface="Calibri" panose="020F0502020204030204" pitchFamily="34" charset="0"/>
              </a:rPr>
              <a:t>alocare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financiara</a:t>
            </a:r>
            <a:r>
              <a:rPr lang="en-US" dirty="0">
                <a:latin typeface="Calibri" panose="020F0502020204030204" pitchFamily="34" charset="0"/>
                <a:ea typeface="Calibri" panose="020F0502020204030204" pitchFamily="34" charset="0"/>
                <a:cs typeface="Calibri" panose="020F0502020204030204" pitchFamily="34" charset="0"/>
              </a:rPr>
              <a:t> de 500 lei</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err="1">
                <a:latin typeface="Calibri" panose="020F0502020204030204" pitchFamily="34" charset="0"/>
                <a:ea typeface="Calibri" panose="020F0502020204030204" pitchFamily="34" charset="0"/>
                <a:cs typeface="Calibri" panose="020F0502020204030204" pitchFamily="34" charset="0"/>
              </a:rPr>
              <a:t>elev</a:t>
            </a:r>
            <a:r>
              <a:rPr lang="en-US" dirty="0">
                <a:latin typeface="Calibri" panose="020F0502020204030204" pitchFamily="34" charset="0"/>
                <a:ea typeface="Calibri" panose="020F0502020204030204" pitchFamily="34" charset="0"/>
                <a:cs typeface="Calibri" panose="020F0502020204030204" pitchFamily="34" charset="0"/>
              </a:rPr>
              <a:t> )</a:t>
            </a:r>
            <a:endParaRPr lang="ro-RO"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ro-RO" dirty="0">
                <a:latin typeface="Calibri" panose="020F0502020204030204" pitchFamily="34" charset="0"/>
                <a:ea typeface="Calibri" panose="020F0502020204030204" pitchFamily="34" charset="0"/>
                <a:cs typeface="Calibri" panose="020F0502020204030204" pitchFamily="34" charset="0"/>
              </a:rPr>
              <a:t>5 </a:t>
            </a:r>
            <a:r>
              <a:rPr lang="en-US" dirty="0" err="1">
                <a:latin typeface="Calibri" panose="020F0502020204030204" pitchFamily="34" charset="0"/>
                <a:ea typeface="Calibri" panose="020F0502020204030204" pitchFamily="34" charset="0"/>
                <a:cs typeface="Calibri" panose="020F0502020204030204" pitchFamily="34" charset="0"/>
              </a:rPr>
              <a:t>coordonatori</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monitorizare</a:t>
            </a:r>
            <a:r>
              <a:rPr lang="en-US" dirty="0">
                <a:latin typeface="Calibri" panose="020F0502020204030204" pitchFamily="34" charset="0"/>
                <a:ea typeface="Calibri" panose="020F0502020204030204" pitchFamily="34" charset="0"/>
                <a:cs typeface="Calibri" panose="020F0502020204030204" pitchFamily="34" charset="0"/>
              </a:rPr>
              <a:t> din ISJ</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uri</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beneficiază</a:t>
            </a:r>
            <a:r>
              <a:rPr lang="en-US" dirty="0">
                <a:latin typeface="Calibri" panose="020F0502020204030204" pitchFamily="34" charset="0"/>
                <a:ea typeface="Calibri" panose="020F0502020204030204" pitchFamily="34" charset="0"/>
                <a:cs typeface="Calibri" panose="020F0502020204030204" pitchFamily="34" charset="0"/>
              </a:rPr>
              <a:t>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instruire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specializată</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în</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relație</a:t>
            </a:r>
            <a:r>
              <a:rPr lang="en-US" dirty="0">
                <a:latin typeface="Calibri" panose="020F0502020204030204" pitchFamily="34" charset="0"/>
                <a:ea typeface="Calibri" panose="020F0502020204030204" pitchFamily="34" charset="0"/>
                <a:cs typeface="Calibri" panose="020F0502020204030204" pitchFamily="34" charset="0"/>
              </a:rPr>
              <a:t> cu</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alfabetizarea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funcțională</a:t>
            </a:r>
            <a:endParaRPr lang="ro-RO"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ro-RO" dirty="0">
                <a:latin typeface="Calibri" panose="020F0502020204030204" pitchFamily="34" charset="0"/>
                <a:ea typeface="Calibri" panose="020F0502020204030204" pitchFamily="34" charset="0"/>
                <a:cs typeface="Calibri" panose="020F0502020204030204" pitchFamily="34" charset="0"/>
              </a:rPr>
              <a:t>1 </a:t>
            </a:r>
            <a:r>
              <a:rPr lang="en-US" dirty="0" err="1">
                <a:latin typeface="Calibri" panose="020F0502020204030204" pitchFamily="34" charset="0"/>
                <a:ea typeface="Calibri" panose="020F0502020204030204" pitchFamily="34" charset="0"/>
                <a:cs typeface="Calibri" panose="020F0502020204030204" pitchFamily="34" charset="0"/>
              </a:rPr>
              <a:t>mecanism</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de </a:t>
            </a:r>
            <a:r>
              <a:rPr lang="en-US" dirty="0" err="1">
                <a:latin typeface="Calibri" panose="020F0502020204030204" pitchFamily="34" charset="0"/>
                <a:ea typeface="Calibri" panose="020F0502020204030204" pitchFamily="34" charset="0"/>
                <a:cs typeface="Calibri" panose="020F0502020204030204" pitchFamily="34" charset="0"/>
              </a:rPr>
              <a:t>intervenție</a:t>
            </a:r>
            <a:r>
              <a:rPr lang="en-US" dirty="0">
                <a:latin typeface="Calibri" panose="020F0502020204030204" pitchFamily="34" charset="0"/>
                <a:ea typeface="Calibri" panose="020F0502020204030204" pitchFamily="34" charset="0"/>
                <a:cs typeface="Calibri" panose="020F0502020204030204" pitchFamily="34" charset="0"/>
              </a:rPr>
              <a:t> care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vizează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alfabetizarea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funcțională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revizuit</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în</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funcție</a:t>
            </a:r>
            <a:r>
              <a:rPr lang="en-US" dirty="0">
                <a:latin typeface="Calibri" panose="020F0502020204030204" pitchFamily="34" charset="0"/>
                <a:ea typeface="Calibri" panose="020F0502020204030204" pitchFamily="34" charset="0"/>
                <a:cs typeface="Calibri" panose="020F0502020204030204" pitchFamily="34" charset="0"/>
              </a:rPr>
              <a:t> de </a:t>
            </a:r>
            <a:r>
              <a:rPr lang="en-US" dirty="0" err="1">
                <a:latin typeface="Calibri" panose="020F0502020204030204" pitchFamily="34" charset="0"/>
                <a:ea typeface="Calibri" panose="020F0502020204030204" pitchFamily="34" charset="0"/>
                <a:cs typeface="Calibri" panose="020F0502020204030204" pitchFamily="34" charset="0"/>
              </a:rPr>
              <a:t>rezultatele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obținute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în</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implementare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și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având</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ca </a:t>
            </a:r>
            <a:r>
              <a:rPr lang="en-US" dirty="0" err="1">
                <a:latin typeface="Calibri" panose="020F0502020204030204" pitchFamily="34" charset="0"/>
                <a:ea typeface="Calibri" panose="020F0502020204030204" pitchFamily="34" charset="0"/>
                <a:cs typeface="Calibri" panose="020F0502020204030204" pitchFamily="34" charset="0"/>
              </a:rPr>
              <a:t>perspectivă</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extinderea</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acestuia</a:t>
            </a:r>
            <a:r>
              <a:rPr lang="en-US" dirty="0">
                <a:latin typeface="Calibri" panose="020F0502020204030204" pitchFamily="34" charset="0"/>
                <a:ea typeface="Calibri" panose="020F0502020204030204" pitchFamily="34" charset="0"/>
                <a:cs typeface="Calibri" panose="020F0502020204030204" pitchFamily="34" charset="0"/>
              </a:rPr>
              <a:t> la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nivel</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național</a:t>
            </a:r>
            <a:endParaRPr lang="en-US"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3758120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876300"/>
            <a:ext cx="1043940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A5.2. Pilotarea și revizuirea mecanismului de intervenție</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Descriere:</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Pe baza rezultatelor PISA 2022 (≈40% analfabetism funcțional), este constituit un grup-țintă de aproximativ 15.000 elevi, din învățământul primar și gimnazial.</a:t>
            </a:r>
          </a:p>
          <a:p>
            <a:pPr marL="0" indent="0">
              <a:buNone/>
            </a:pPr>
            <a:endParaRPr lang="ro-RO" sz="20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Distribuția grupului-țintă:</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2.350 elevi din 47 de școli pilot participă la cercetarea experimentală;</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12.650 elevi, din 129 de școli, identificați prin testare inițială, participă la activități de predare–învățare–evaluare centrate pe alfabetizarea funcțională și la testarea finală.</a:t>
            </a: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3798379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357822" y="676275"/>
            <a:ext cx="1043940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A5.2. Pilotarea și revizuirea mecanismului de intervenție</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Descriere:</a:t>
            </a:r>
          </a:p>
          <a:p>
            <a:pPr marL="457200" indent="-457200">
              <a:buAutoNum type="alphaLcParenR"/>
            </a:pPr>
            <a:r>
              <a:rPr lang="ro-RO" sz="2000" dirty="0">
                <a:latin typeface="Calibri" panose="020F0502020204030204" pitchFamily="34" charset="0"/>
                <a:ea typeface="Calibri" panose="020F0502020204030204" pitchFamily="34" charset="0"/>
                <a:cs typeface="Calibri" panose="020F0502020204030204" pitchFamily="34" charset="0"/>
              </a:rPr>
              <a:t>Cercetare pilot:</a:t>
            </a:r>
          </a:p>
          <a:p>
            <a:pPr marL="457200" indent="-457200">
              <a:buAutoNum type="arabicPeriod"/>
            </a:pPr>
            <a:r>
              <a:rPr lang="ro-RO" sz="2000" dirty="0">
                <a:latin typeface="Calibri" panose="020F0502020204030204" pitchFamily="34" charset="0"/>
                <a:ea typeface="Calibri" panose="020F0502020204030204" pitchFamily="34" charset="0"/>
                <a:cs typeface="Calibri" panose="020F0502020204030204" pitchFamily="34" charset="0"/>
              </a:rPr>
              <a:t>Selecția școlilor din lotul experimental</a:t>
            </a:r>
          </a:p>
          <a:p>
            <a:r>
              <a:rPr lang="ro-RO" b="1" dirty="0"/>
              <a:t>Școli din mediul rural – tip A</a:t>
            </a:r>
          </a:p>
          <a:p>
            <a:pPr>
              <a:buFont typeface="Arial" panose="020B0604020202020204" pitchFamily="34" charset="0"/>
              <a:buChar char="•"/>
            </a:pPr>
            <a:r>
              <a:rPr lang="ro-RO" b="1" dirty="0"/>
              <a:t>21 județe × 1 școală rurală</a:t>
            </a:r>
            <a:endParaRPr lang="ro-RO" dirty="0"/>
          </a:p>
          <a:p>
            <a:pPr>
              <a:buFont typeface="Arial" panose="020B0604020202020204" pitchFamily="34" charset="0"/>
              <a:buChar char="•"/>
            </a:pPr>
            <a:r>
              <a:rPr lang="ro-RO" dirty="0"/>
              <a:t>Clase incluse: </a:t>
            </a:r>
            <a:r>
              <a:rPr lang="ro-RO" b="1" dirty="0"/>
              <a:t>II, IV, VI, VIII</a:t>
            </a:r>
            <a:endParaRPr lang="ro-RO" dirty="0"/>
          </a:p>
          <a:p>
            <a:pPr>
              <a:buFont typeface="Arial" panose="020B0604020202020204" pitchFamily="34" charset="0"/>
              <a:buChar char="•"/>
            </a:pPr>
            <a:r>
              <a:rPr lang="ro-RO" dirty="0"/>
              <a:t>Organizare:</a:t>
            </a:r>
          </a:p>
          <a:p>
            <a:pPr lvl="1">
              <a:buFont typeface="Arial" panose="020B0604020202020204" pitchFamily="34" charset="0"/>
              <a:buChar char="•"/>
            </a:pPr>
            <a:r>
              <a:rPr lang="ro-RO" dirty="0"/>
              <a:t>aprox. </a:t>
            </a:r>
            <a:r>
              <a:rPr lang="ro-RO" b="1" dirty="0"/>
              <a:t>25 elevi/clasă</a:t>
            </a:r>
            <a:endParaRPr lang="ro-RO" dirty="0"/>
          </a:p>
          <a:p>
            <a:pPr lvl="1">
              <a:buFont typeface="Arial" panose="020B0604020202020204" pitchFamily="34" charset="0"/>
              <a:buChar char="•"/>
            </a:pPr>
            <a:r>
              <a:rPr lang="ro-RO" b="1" dirty="0"/>
              <a:t>minimum 2 clase/nivel</a:t>
            </a:r>
            <a:endParaRPr lang="ro-RO" dirty="0"/>
          </a:p>
          <a:p>
            <a:pPr>
              <a:buFont typeface="Arial" panose="020B0604020202020204" pitchFamily="34" charset="0"/>
              <a:buChar char="•"/>
            </a:pPr>
            <a:r>
              <a:rPr lang="ro-RO" b="1" dirty="0"/>
              <a:t>Total: 21 școli rurale (tip A)</a:t>
            </a:r>
            <a:endParaRPr lang="ro-RO" dirty="0"/>
          </a:p>
          <a:p>
            <a:pPr marL="0" indent="0">
              <a:buNone/>
            </a:pPr>
            <a:endParaRPr lang="ro-RO"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1374431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357822" y="676275"/>
            <a:ext cx="1043940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A5.2. Pilotarea și revizuirea mecanismului de intervenție</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Descriere:</a:t>
            </a:r>
          </a:p>
          <a:p>
            <a:pPr marL="457200" indent="-457200">
              <a:buAutoNum type="alphaLcParenR"/>
            </a:pPr>
            <a:r>
              <a:rPr lang="ro-RO" sz="2000" b="1" dirty="0">
                <a:latin typeface="Calibri" panose="020F0502020204030204" pitchFamily="34" charset="0"/>
                <a:ea typeface="Calibri" panose="020F0502020204030204" pitchFamily="34" charset="0"/>
                <a:cs typeface="Calibri" panose="020F0502020204030204" pitchFamily="34" charset="0"/>
              </a:rPr>
              <a:t>Cercetare pilot:</a:t>
            </a:r>
          </a:p>
          <a:p>
            <a:pPr marL="457200" indent="-457200">
              <a:buAutoNum type="arabicPeriod"/>
            </a:pPr>
            <a:r>
              <a:rPr lang="ro-RO" sz="2000" dirty="0">
                <a:latin typeface="Calibri" panose="020F0502020204030204" pitchFamily="34" charset="0"/>
                <a:ea typeface="Calibri" panose="020F0502020204030204" pitchFamily="34" charset="0"/>
                <a:cs typeface="Calibri" panose="020F0502020204030204" pitchFamily="34" charset="0"/>
              </a:rPr>
              <a:t>Selecția școlilor din lotul experimental</a:t>
            </a:r>
          </a:p>
          <a:p>
            <a:r>
              <a:rPr lang="ro-RO" b="1" dirty="0"/>
              <a:t>Școli din mediul urban – tip B</a:t>
            </a:r>
          </a:p>
          <a:p>
            <a:pPr marL="0" indent="0">
              <a:buNone/>
            </a:pPr>
            <a:r>
              <a:rPr lang="ro-RO" b="1" dirty="0"/>
              <a:t>20 județe × 1 școală urbană</a:t>
            </a:r>
            <a:endParaRPr lang="ro-RO" dirty="0"/>
          </a:p>
          <a:p>
            <a:pPr marL="0" indent="0">
              <a:buNone/>
            </a:pPr>
            <a:r>
              <a:rPr lang="ro-RO" dirty="0"/>
              <a:t>Clase incluse: </a:t>
            </a:r>
            <a:r>
              <a:rPr lang="ro-RO" b="1" dirty="0"/>
              <a:t>II, IV, VI, VIII</a:t>
            </a:r>
            <a:endParaRPr lang="ro-RO" dirty="0"/>
          </a:p>
          <a:p>
            <a:pPr marL="0" indent="0">
              <a:buNone/>
            </a:pPr>
            <a:r>
              <a:rPr lang="ro-RO" dirty="0"/>
              <a:t>Organizare:</a:t>
            </a:r>
          </a:p>
          <a:p>
            <a:pPr lvl="1"/>
            <a:r>
              <a:rPr lang="ro-RO" dirty="0"/>
              <a:t>aprox. </a:t>
            </a:r>
            <a:r>
              <a:rPr lang="ro-RO" b="1" dirty="0"/>
              <a:t>25 elevi/clasă</a:t>
            </a:r>
            <a:endParaRPr lang="ro-RO" dirty="0"/>
          </a:p>
          <a:p>
            <a:pPr lvl="1"/>
            <a:r>
              <a:rPr lang="ro-RO" b="1" dirty="0"/>
              <a:t>minimum 2 clase/nivel</a:t>
            </a:r>
            <a:endParaRPr lang="ro-RO" dirty="0"/>
          </a:p>
          <a:p>
            <a:pPr marL="0" indent="0">
              <a:buNone/>
            </a:pPr>
            <a:r>
              <a:rPr lang="ro-RO" b="1" dirty="0"/>
              <a:t>Total: 20 școli urbane (tip B)</a:t>
            </a:r>
            <a:endParaRPr lang="ro-RO" dirty="0"/>
          </a:p>
          <a:p>
            <a:pPr marL="0" indent="0">
              <a:buNone/>
            </a:pPr>
            <a:endParaRPr lang="ro-RO"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2407747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357822" y="676275"/>
            <a:ext cx="1043940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A5.2. Pilotarea și revizuirea mecanismului de intervenție</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Descriere:</a:t>
            </a:r>
          </a:p>
          <a:p>
            <a:pPr marL="457200" indent="-457200">
              <a:buAutoNum type="alphaLcParenR"/>
            </a:pPr>
            <a:r>
              <a:rPr lang="ro-RO" sz="2000" b="1" dirty="0">
                <a:latin typeface="Calibri" panose="020F0502020204030204" pitchFamily="34" charset="0"/>
                <a:ea typeface="Calibri" panose="020F0502020204030204" pitchFamily="34" charset="0"/>
                <a:cs typeface="Calibri" panose="020F0502020204030204" pitchFamily="34" charset="0"/>
              </a:rPr>
              <a:t>Cercetare pilot:</a:t>
            </a:r>
          </a:p>
          <a:p>
            <a:pPr marL="457200" indent="-457200">
              <a:buAutoNum type="arabicPeriod"/>
            </a:pPr>
            <a:r>
              <a:rPr lang="ro-RO" sz="2000" dirty="0">
                <a:latin typeface="Calibri" panose="020F0502020204030204" pitchFamily="34" charset="0"/>
                <a:ea typeface="Calibri" panose="020F0502020204030204" pitchFamily="34" charset="0"/>
                <a:cs typeface="Calibri" panose="020F0502020204030204" pitchFamily="34" charset="0"/>
              </a:rPr>
              <a:t>Numărul de elevi incluși în cercetarea experimentală</a:t>
            </a:r>
          </a:p>
          <a:p>
            <a:r>
              <a:rPr lang="ro-RO" dirty="0"/>
              <a:t>Estimarea numărului de elevi se bazează pe o medie de </a:t>
            </a:r>
            <a:r>
              <a:rPr lang="ro-RO" b="1" dirty="0"/>
              <a:t>50 elevi/școală</a:t>
            </a:r>
            <a:r>
              <a:rPr lang="ro-RO" dirty="0"/>
              <a:t> (2 clase × 25 elevi):</a:t>
            </a:r>
          </a:p>
          <a:p>
            <a:r>
              <a:rPr lang="ro-RO" b="1" dirty="0"/>
              <a:t>Școli rurale (21):</a:t>
            </a:r>
            <a:br>
              <a:rPr lang="ro-RO" dirty="0"/>
            </a:br>
            <a:r>
              <a:rPr lang="ro-RO" dirty="0"/>
              <a:t>21 × 50 elevi = </a:t>
            </a:r>
            <a:r>
              <a:rPr lang="ro-RO" b="1" dirty="0"/>
              <a:t>1.050 elevi</a:t>
            </a:r>
            <a:endParaRPr lang="ro-RO" dirty="0"/>
          </a:p>
          <a:p>
            <a:r>
              <a:rPr lang="ro-RO" b="1" dirty="0"/>
              <a:t>Școli urbane (26):</a:t>
            </a:r>
            <a:br>
              <a:rPr lang="ro-RO" dirty="0"/>
            </a:br>
            <a:r>
              <a:rPr lang="ro-RO" dirty="0"/>
              <a:t>26 × 50 elevi = </a:t>
            </a:r>
            <a:r>
              <a:rPr lang="ro-RO" b="1" dirty="0"/>
              <a:t>1.300 elevi</a:t>
            </a:r>
            <a:endParaRPr lang="ro-RO" dirty="0"/>
          </a:p>
          <a:p>
            <a:r>
              <a:rPr lang="ro-RO" dirty="0"/>
              <a:t> </a:t>
            </a:r>
            <a:r>
              <a:rPr lang="ro-RO" b="1" dirty="0"/>
              <a:t>Total elevi participanți la cercetarea experimentală: 2.350 elevi</a:t>
            </a:r>
            <a:endParaRPr lang="ro-RO" dirty="0"/>
          </a:p>
          <a:p>
            <a:pPr marL="0" indent="0">
              <a:buNone/>
            </a:pPr>
            <a:endParaRPr lang="ro-RO"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463152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55DAA0A-496A-47F9-AE7E-32CA8C7C519B}"/>
              </a:ext>
            </a:extLst>
          </p:cNvPr>
          <p:cNvSpPr>
            <a:spLocks noGrp="1"/>
          </p:cNvSpPr>
          <p:nvPr>
            <p:ph type="subTitle" idx="1"/>
          </p:nvPr>
        </p:nvSpPr>
        <p:spPr>
          <a:xfrm>
            <a:off x="810706" y="1234911"/>
            <a:ext cx="8876220" cy="4779390"/>
          </a:xfrm>
        </p:spPr>
        <p:txBody>
          <a:bodyPr>
            <a:normAutofit/>
          </a:bodyPr>
          <a:lstStyle/>
          <a:p>
            <a:pPr algn="ctr"/>
            <a:endParaRPr lang="ro-RO" dirty="0"/>
          </a:p>
          <a:p>
            <a:pPr algn="ctr"/>
            <a:r>
              <a:rPr lang="ro-RO" sz="2400" b="1" dirty="0">
                <a:solidFill>
                  <a:schemeClr val="tx1"/>
                </a:solidFill>
                <a:latin typeface="Calibri" panose="020F0502020204030204" pitchFamily="34" charset="0"/>
                <a:ea typeface="Calibri" panose="020F0502020204030204" pitchFamily="34" charset="0"/>
                <a:cs typeface="Calibri" panose="020F0502020204030204" pitchFamily="34" charset="0"/>
              </a:rPr>
              <a:t>Cofinanțat prin Programul Educație și Ocupare 2021-2027, proiectul Mecanisme de intervenție pentru alfabetizare funcțională în învățământul preuniversitar (MIAF) este unul strategic pentru sistemul educațional preuniversitar și susține alfabetizarea funcțională a elevilor din învățământul primar și gimnazial (ISCED 1-2) în domeniile lectură, matematică, științe, educație civică și educație digitală</a:t>
            </a:r>
            <a:r>
              <a:rPr lang="ro-RO" dirty="0">
                <a:latin typeface="Calibri" panose="020F0502020204030204" pitchFamily="34" charset="0"/>
                <a:ea typeface="Calibri" panose="020F0502020204030204" pitchFamily="34" charset="0"/>
                <a:cs typeface="Calibri" panose="020F0502020204030204" pitchFamily="34" charset="0"/>
              </a:rPr>
              <a:t>. </a:t>
            </a:r>
            <a:endParaRPr lang="ro-RO" sz="54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CACBA74-3BC2-4E09-AFFB-E90A2707E8FF}"/>
              </a:ext>
            </a:extLst>
          </p:cNvPr>
          <p:cNvGrpSpPr/>
          <p:nvPr/>
        </p:nvGrpSpPr>
        <p:grpSpPr>
          <a:xfrm>
            <a:off x="2582862" y="68262"/>
            <a:ext cx="5768975" cy="682625"/>
            <a:chOff x="0" y="0"/>
            <a:chExt cx="5768975" cy="682625"/>
          </a:xfrm>
        </p:grpSpPr>
        <p:pic>
          <p:nvPicPr>
            <p:cNvPr id="6" name="image2.png">
              <a:extLst>
                <a:ext uri="{FF2B5EF4-FFF2-40B4-BE49-F238E27FC236}">
                  <a16:creationId xmlns:a16="http://schemas.microsoft.com/office/drawing/2014/main" id="{21AE6A09-9909-4E3D-8FCA-E26F789636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878759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876300"/>
            <a:ext cx="1043940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A5.2. Pilotarea și revizuirea mecanismului de intervenție</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Descriere:</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b) Activități </a:t>
            </a:r>
            <a:r>
              <a:rPr lang="ro-RO" sz="2000" dirty="0" err="1">
                <a:latin typeface="Calibri" panose="020F0502020204030204" pitchFamily="34" charset="0"/>
                <a:ea typeface="Calibri" panose="020F0502020204030204" pitchFamily="34" charset="0"/>
                <a:cs typeface="Calibri" panose="020F0502020204030204" pitchFamily="34" charset="0"/>
              </a:rPr>
              <a:t>remediale</a:t>
            </a:r>
            <a:r>
              <a:rPr lang="ro-RO" sz="2000" dirty="0">
                <a:latin typeface="Calibri" panose="020F0502020204030204" pitchFamily="34" charset="0"/>
                <a:ea typeface="Calibri" panose="020F0502020204030204" pitchFamily="34" charset="0"/>
                <a:cs typeface="Calibri" panose="020F0502020204030204" pitchFamily="34" charset="0"/>
              </a:rPr>
              <a:t>:</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-Învățământ primar - 300 elevi</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Domenii: citire/lectură și matematică</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Organizare în grupe mici (≈10 elevi)</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Durată: 9 luni</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-Învățământ gimnazial- 700 elevi (clasele VI și VIII)</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Domenii: lectură, matematică, științe</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Activități desfășurate în grupe, cu profesori de specialitate</a:t>
            </a: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900166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876300"/>
            <a:ext cx="10439400" cy="58102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Activități în care este implicat P6 – IȘJ ALBA</a:t>
            </a:r>
          </a:p>
          <a:p>
            <a:pPr marL="0" indent="0" algn="ctr">
              <a:buNone/>
            </a:pPr>
            <a:endParaRPr lang="ro-RO" sz="2000" b="1" dirty="0">
              <a:latin typeface="Calibri" panose="020F0502020204030204" pitchFamily="34" charset="0"/>
              <a:ea typeface="Calibri" panose="020F0502020204030204" pitchFamily="34" charset="0"/>
              <a:cs typeface="Calibri" panose="020F0502020204030204" pitchFamily="34" charset="0"/>
            </a:endParaRPr>
          </a:p>
          <a:p>
            <a:r>
              <a:rPr lang="ro-RO" sz="2000" b="1" dirty="0">
                <a:latin typeface="Calibri" panose="020F0502020204030204" pitchFamily="34" charset="0"/>
                <a:ea typeface="Calibri" panose="020F0502020204030204" pitchFamily="34" charset="0"/>
                <a:cs typeface="Calibri" panose="020F0502020204030204" pitchFamily="34" charset="0"/>
              </a:rPr>
              <a:t>A5.3 Informarea decidenților educaționali privind rezultatele proiectului</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început: 01.10.2025</a:t>
            </a:r>
          </a:p>
          <a:p>
            <a:pPr marL="0" indent="0">
              <a:buNone/>
            </a:pPr>
            <a:r>
              <a:rPr lang="ro-RO" sz="2000" dirty="0">
                <a:latin typeface="Calibri" panose="020F0502020204030204" pitchFamily="34" charset="0"/>
                <a:ea typeface="Calibri" panose="020F0502020204030204" pitchFamily="34" charset="0"/>
                <a:cs typeface="Calibri" panose="020F0502020204030204" pitchFamily="34" charset="0"/>
              </a:rPr>
              <a:t>Dată finalizare: 30-09-2029</a:t>
            </a:r>
          </a:p>
          <a:p>
            <a:pPr marL="0" indent="0">
              <a:buNone/>
            </a:pPr>
            <a:r>
              <a:rPr lang="ro-RO" sz="2000" b="1" dirty="0">
                <a:latin typeface="Calibri" panose="020F0502020204030204" pitchFamily="34" charset="0"/>
                <a:ea typeface="Calibri" panose="020F0502020204030204" pitchFamily="34" charset="0"/>
                <a:cs typeface="Calibri" panose="020F0502020204030204" pitchFamily="34" charset="0"/>
              </a:rPr>
              <a:t>Rezultate așteptate:</a:t>
            </a:r>
          </a:p>
          <a:p>
            <a:pPr algn="just">
              <a:buFontTx/>
              <a:buChar char="-"/>
            </a:pPr>
            <a:r>
              <a:rPr lang="en-US" dirty="0">
                <a:latin typeface="Calibri" panose="020F0502020204030204" pitchFamily="34" charset="0"/>
                <a:ea typeface="Calibri" panose="020F0502020204030204" pitchFamily="34" charset="0"/>
                <a:cs typeface="Calibri" panose="020F0502020204030204" pitchFamily="34" charset="0"/>
              </a:rPr>
              <a:t>47 </a:t>
            </a:r>
            <a:r>
              <a:rPr lang="en-US" dirty="0" err="1">
                <a:latin typeface="Calibri" panose="020F0502020204030204" pitchFamily="34" charset="0"/>
                <a:ea typeface="Calibri" panose="020F0502020204030204" pitchFamily="34" charset="0"/>
                <a:cs typeface="Calibri" panose="020F0502020204030204" pitchFamily="34" charset="0"/>
              </a:rPr>
              <a:t>ateliere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de </a:t>
            </a:r>
            <a:r>
              <a:rPr lang="en-US" dirty="0" err="1">
                <a:latin typeface="Calibri" panose="020F0502020204030204" pitchFamily="34" charset="0"/>
                <a:ea typeface="Calibri" panose="020F0502020204030204" pitchFamily="34" charset="0"/>
                <a:cs typeface="Calibri" panose="020F0502020204030204" pitchFamily="34" charset="0"/>
              </a:rPr>
              <a:t>diseminare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bune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practici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activități</a:t>
            </a:r>
            <a:r>
              <a:rPr lang="en-US" dirty="0">
                <a:latin typeface="Calibri" panose="020F0502020204030204" pitchFamily="34" charset="0"/>
                <a:ea typeface="Calibri" panose="020F0502020204030204" pitchFamily="34" charset="0"/>
                <a:cs typeface="Calibri" panose="020F0502020204030204" pitchFamily="34" charset="0"/>
              </a:rPr>
              <a:t>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promovare</a:t>
            </a:r>
            <a:r>
              <a:rPr lang="en-US" dirty="0">
                <a:latin typeface="Calibri" panose="020F0502020204030204" pitchFamily="34" charset="0"/>
                <a:ea typeface="Calibri" panose="020F0502020204030204" pitchFamily="34" charset="0"/>
                <a:cs typeface="Calibri" panose="020F0502020204030204" pitchFamily="34" charset="0"/>
              </a:rPr>
              <a:t> a </a:t>
            </a:r>
            <a:r>
              <a:rPr lang="en-US" dirty="0" err="1">
                <a:latin typeface="Calibri" panose="020F0502020204030204" pitchFamily="34" charset="0"/>
                <a:ea typeface="Calibri" panose="020F0502020204030204" pitchFamily="34" charset="0"/>
                <a:cs typeface="Calibri" panose="020F0502020204030204" pitchFamily="34" charset="0"/>
              </a:rPr>
              <a:t>bunelor</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practici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organizate</a:t>
            </a:r>
            <a:r>
              <a:rPr lang="en-US" dirty="0">
                <a:latin typeface="Calibri" panose="020F0502020204030204" pitchFamily="34" charset="0"/>
                <a:ea typeface="Calibri" panose="020F0502020204030204" pitchFamily="34" charset="0"/>
                <a:cs typeface="Calibri" panose="020F0502020204030204" pitchFamily="34" charset="0"/>
              </a:rPr>
              <a:t>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școlile</a:t>
            </a:r>
            <a:r>
              <a:rPr lang="en-US" dirty="0">
                <a:latin typeface="Calibri" panose="020F0502020204030204" pitchFamily="34" charset="0"/>
                <a:ea typeface="Calibri" panose="020F0502020204030204" pitchFamily="34" charset="0"/>
                <a:cs typeface="Calibri" panose="020F0502020204030204" pitchFamily="34" charset="0"/>
              </a:rPr>
              <a:t> pilot care au</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participat</a:t>
            </a:r>
            <a:r>
              <a:rPr lang="en-US" dirty="0">
                <a:latin typeface="Calibri" panose="020F0502020204030204" pitchFamily="34" charset="0"/>
                <a:ea typeface="Calibri" panose="020F0502020204030204" pitchFamily="34" charset="0"/>
                <a:cs typeface="Calibri" panose="020F0502020204030204" pitchFamily="34" charset="0"/>
              </a:rPr>
              <a:t> la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intervențiile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experimentale</a:t>
            </a:r>
            <a:r>
              <a:rPr lang="en-US" dirty="0">
                <a:latin typeface="Calibri" panose="020F0502020204030204" pitchFamily="34" charset="0"/>
                <a:ea typeface="Calibri" panose="020F0502020204030204" pitchFamily="34" charset="0"/>
                <a:cs typeface="Calibri" panose="020F0502020204030204" pitchFamily="34" charset="0"/>
              </a:rPr>
              <a:t> (47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școli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vor</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organiza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minim o </a:t>
            </a:r>
            <a:r>
              <a:rPr lang="en-US" dirty="0" err="1">
                <a:latin typeface="Calibri" panose="020F0502020204030204" pitchFamily="34" charset="0"/>
                <a:ea typeface="Calibri" panose="020F0502020204030204" pitchFamily="34" charset="0"/>
                <a:cs typeface="Calibri" panose="020F0502020204030204" pitchFamily="34" charset="0"/>
              </a:rPr>
              <a:t>activitate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pentru</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cel</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puțin</a:t>
            </a:r>
            <a:r>
              <a:rPr lang="en-US" dirty="0">
                <a:latin typeface="Calibri" panose="020F0502020204030204" pitchFamily="34" charset="0"/>
                <a:ea typeface="Calibri" panose="020F0502020204030204" pitchFamily="34" charset="0"/>
                <a:cs typeface="Calibri" panose="020F0502020204030204" pitchFamily="34" charset="0"/>
              </a:rPr>
              <a:t> 30</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persoane</a:t>
            </a:r>
            <a:r>
              <a:rPr lang="en-US" dirty="0">
                <a:latin typeface="Calibri" panose="020F0502020204030204" pitchFamily="34" charset="0"/>
                <a:ea typeface="Calibri" panose="020F0502020204030204" pitchFamily="34" charset="0"/>
                <a:cs typeface="Calibri" panose="020F0502020204030204" pitchFamily="34" charset="0"/>
              </a:rPr>
              <a:t> din </a:t>
            </a:r>
            <a:r>
              <a:rPr lang="en-US" dirty="0" err="1">
                <a:latin typeface="Calibri" panose="020F0502020204030204" pitchFamily="34" charset="0"/>
                <a:ea typeface="Calibri" panose="020F0502020204030204" pitchFamily="34" charset="0"/>
                <a:cs typeface="Calibri" panose="020F0502020204030204" pitchFamily="34" charset="0"/>
              </a:rPr>
              <a:t>școlile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din </a:t>
            </a:r>
            <a:r>
              <a:rPr lang="en-US" dirty="0" err="1">
                <a:latin typeface="Calibri" panose="020F0502020204030204" pitchFamily="34" charset="0"/>
                <a:ea typeface="Calibri" panose="020F0502020204030204" pitchFamily="34" charset="0"/>
                <a:cs typeface="Calibri" panose="020F0502020204030204" pitchFamily="34" charset="0"/>
              </a:rPr>
              <a:t>județ</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pentru</a:t>
            </a:r>
            <a:r>
              <a:rPr lang="en-US" dirty="0">
                <a:latin typeface="Calibri" panose="020F0502020204030204" pitchFamily="34" charset="0"/>
                <a:ea typeface="Calibri" panose="020F0502020204030204" pitchFamily="34" charset="0"/>
                <a:cs typeface="Calibri" panose="020F0502020204030204" pitchFamily="34" charset="0"/>
              </a:rPr>
              <a:t> 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prezenta</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rezultatele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obținute</a:t>
            </a:r>
            <a:r>
              <a:rPr lang="en-US" dirty="0">
                <a:latin typeface="Calibri" panose="020F0502020204030204" pitchFamily="34" charset="0"/>
                <a:ea typeface="Calibri" panose="020F0502020204030204" pitchFamily="34" charset="0"/>
                <a:cs typeface="Calibri" panose="020F0502020204030204" pitchFamily="34" charset="0"/>
              </a:rPr>
              <a:t>)</a:t>
            </a:r>
            <a:endParaRPr lang="ro-RO"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ro-RO" dirty="0">
                <a:latin typeface="Calibri" panose="020F0502020204030204" pitchFamily="34" charset="0"/>
                <a:ea typeface="Calibri" panose="020F0502020204030204" pitchFamily="34" charset="0"/>
                <a:cs typeface="Calibri" panose="020F0502020204030204" pitchFamily="34" charset="0"/>
              </a:rPr>
              <a:t>3 </a:t>
            </a:r>
            <a:r>
              <a:rPr lang="en-US" dirty="0" err="1">
                <a:latin typeface="Calibri" panose="020F0502020204030204" pitchFamily="34" charset="0"/>
                <a:ea typeface="Calibri" panose="020F0502020204030204" pitchFamily="34" charset="0"/>
                <a:cs typeface="Calibri" panose="020F0502020204030204" pitchFamily="34" charset="0"/>
              </a:rPr>
              <a:t>Conferinte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nationale</a:t>
            </a:r>
            <a:r>
              <a:rPr lang="en-US" dirty="0">
                <a:latin typeface="Calibri" panose="020F0502020204030204" pitchFamily="34" charset="0"/>
                <a:ea typeface="Calibri" panose="020F0502020204030204" pitchFamily="34" charset="0"/>
                <a:cs typeface="Calibri" panose="020F0502020204030204" pitchFamily="34" charset="0"/>
              </a:rPr>
              <a:t> •1</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Conferință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nationala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de </a:t>
            </a:r>
            <a:r>
              <a:rPr lang="en-US" dirty="0" err="1">
                <a:latin typeface="Calibri" panose="020F0502020204030204" pitchFamily="34" charset="0"/>
                <a:ea typeface="Calibri" panose="020F0502020204030204" pitchFamily="34" charset="0"/>
                <a:cs typeface="Calibri" panose="020F0502020204030204" pitchFamily="34" charset="0"/>
              </a:rPr>
              <a:t>promovare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standarde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itemi</a:t>
            </a:r>
            <a:r>
              <a:rPr lang="en-US" dirty="0">
                <a:latin typeface="Calibri" panose="020F0502020204030204" pitchFamily="34" charset="0"/>
                <a:ea typeface="Calibri" panose="020F0502020204030204" pitchFamily="34" charset="0"/>
                <a:cs typeface="Calibri" panose="020F0502020204030204" pitchFamily="34" charset="0"/>
              </a:rPr>
              <a:t> (150</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persoane</a:t>
            </a:r>
            <a:r>
              <a:rPr lang="en-US" dirty="0">
                <a:latin typeface="Calibri" panose="020F0502020204030204" pitchFamily="34" charset="0"/>
                <a:ea typeface="Calibri" panose="020F0502020204030204" pitchFamily="34" charset="0"/>
                <a:cs typeface="Calibri" panose="020F0502020204030204" pitchFamily="34" charset="0"/>
              </a:rPr>
              <a:t>) •1</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Conferință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nationala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de </a:t>
            </a:r>
            <a:r>
              <a:rPr lang="en-US" dirty="0" err="1">
                <a:latin typeface="Calibri" panose="020F0502020204030204" pitchFamily="34" charset="0"/>
                <a:ea typeface="Calibri" panose="020F0502020204030204" pitchFamily="34" charset="0"/>
                <a:cs typeface="Calibri" panose="020F0502020204030204" pitchFamily="34" charset="0"/>
              </a:rPr>
              <a:t>promovare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rezultate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Formare</a:t>
            </a:r>
            <a:r>
              <a:rPr lang="en-US" dirty="0">
                <a:latin typeface="Calibri" panose="020F0502020204030204" pitchFamily="34" charset="0"/>
                <a:ea typeface="Calibri" panose="020F0502020204030204" pitchFamily="34" charset="0"/>
                <a:cs typeface="Calibri" panose="020F0502020204030204" pitchFamily="34" charset="0"/>
              </a:rPr>
              <a:t> A4</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(200 </a:t>
            </a:r>
            <a:r>
              <a:rPr lang="en-US" dirty="0" err="1">
                <a:latin typeface="Calibri" panose="020F0502020204030204" pitchFamily="34" charset="0"/>
                <a:ea typeface="Calibri" panose="020F0502020204030204" pitchFamily="34" charset="0"/>
                <a:cs typeface="Calibri" panose="020F0502020204030204" pitchFamily="34" charset="0"/>
              </a:rPr>
              <a:t>persoane</a:t>
            </a:r>
            <a:r>
              <a:rPr lang="en-US" dirty="0">
                <a:latin typeface="Calibri" panose="020F0502020204030204" pitchFamily="34" charset="0"/>
                <a:ea typeface="Calibri" panose="020F0502020204030204" pitchFamily="34" charset="0"/>
                <a:cs typeface="Calibri" panose="020F0502020204030204" pitchFamily="34" charset="0"/>
              </a:rPr>
              <a:t>) •1</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Conferință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nationala</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promovare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bune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practici</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pilotare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Pilotare</a:t>
            </a:r>
            <a:r>
              <a:rPr lang="en-US" dirty="0">
                <a:latin typeface="Calibri" panose="020F0502020204030204" pitchFamily="34" charset="0"/>
                <a:ea typeface="Calibri" panose="020F0502020204030204" pitchFamily="34" charset="0"/>
                <a:cs typeface="Calibri" panose="020F0502020204030204" pitchFamily="34" charset="0"/>
              </a:rPr>
              <a:t> A5 (100</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persoane</a:t>
            </a:r>
            <a:r>
              <a:rPr lang="en-US" dirty="0">
                <a:latin typeface="Calibri" panose="020F0502020204030204" pitchFamily="34" charset="0"/>
                <a:ea typeface="Calibri" panose="020F0502020204030204" pitchFamily="34" charset="0"/>
                <a:cs typeface="Calibri" panose="020F0502020204030204" pitchFamily="34" charset="0"/>
              </a:rPr>
              <a:t>)</a:t>
            </a:r>
            <a:endParaRPr lang="ro-RO"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dirty="0">
                <a:latin typeface="Calibri" panose="020F0502020204030204" pitchFamily="34" charset="0"/>
                <a:ea typeface="Calibri" panose="020F0502020204030204" pitchFamily="34" charset="0"/>
                <a:cs typeface="Calibri" panose="020F0502020204030204" pitchFamily="34" charset="0"/>
              </a:rPr>
              <a:t>135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workshopuri</a:t>
            </a:r>
            <a:r>
              <a:rPr lang="en-US" dirty="0">
                <a:latin typeface="Calibri" panose="020F0502020204030204" pitchFamily="34" charset="0"/>
                <a:ea typeface="Calibri" panose="020F0502020204030204" pitchFamily="34" charset="0"/>
                <a:cs typeface="Calibri" panose="020F0502020204030204" pitchFamily="34" charset="0"/>
              </a:rPr>
              <a:t> de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informare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privind</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rezultatele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obținute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(30 </a:t>
            </a:r>
            <a:r>
              <a:rPr lang="en-US" dirty="0" err="1">
                <a:latin typeface="Calibri" panose="020F0502020204030204" pitchFamily="34" charset="0"/>
                <a:ea typeface="Calibri" panose="020F0502020204030204" pitchFamily="34" charset="0"/>
                <a:cs typeface="Calibri" panose="020F0502020204030204" pitchFamily="34" charset="0"/>
              </a:rPr>
              <a:t>persoane</a:t>
            </a:r>
            <a:r>
              <a:rPr lang="ro-RO"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/workshop)</a:t>
            </a: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41828419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1009650"/>
            <a:ext cx="10715625" cy="584835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Grup țintă</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a) Elevi (ISCED 1-2) – aproximativ 15.000 de elevi din 176 de școli din învățământul primar și gimnazial.</a:t>
            </a:r>
            <a:r>
              <a:rPr lang="ro-RO" sz="2000" dirty="0">
                <a:latin typeface="Calibri" panose="020F0502020204030204" pitchFamily="34" charset="0"/>
                <a:ea typeface="Calibri" panose="020F0502020204030204" pitchFamily="34" charset="0"/>
                <a:cs typeface="Calibri" panose="020F0502020204030204" pitchFamily="34" charset="0"/>
              </a:rPr>
              <a:t> Cele 176 școli au următoarea configurație: câte 4 școli din fiecare județ (41 x 4=164 școli) respectiv câte 2 școli din fiecare sector București (6 x 2 =12 școli);</a:t>
            </a: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Modalitate identificare și selecție grup țintă elevi:</a:t>
            </a:r>
          </a:p>
          <a:p>
            <a:pPr algn="just">
              <a:buFontTx/>
              <a:buChar char="-"/>
            </a:pPr>
            <a:r>
              <a:rPr lang="ro-RO" sz="2000" dirty="0">
                <a:latin typeface="Calibri" panose="020F0502020204030204" pitchFamily="34" charset="0"/>
                <a:ea typeface="Calibri" panose="020F0502020204030204" pitchFamily="34" charset="0"/>
                <a:cs typeface="Calibri" panose="020F0502020204030204" pitchFamily="34" charset="0"/>
              </a:rPr>
              <a:t>Se va raporta la numărul de elevi înscriși în cele 176 de școli</a:t>
            </a:r>
          </a:p>
          <a:p>
            <a:pPr algn="just">
              <a:buFontTx/>
              <a:buChar char="-"/>
            </a:pPr>
            <a:r>
              <a:rPr lang="ro-RO" sz="2000" dirty="0">
                <a:latin typeface="Calibri" panose="020F0502020204030204" pitchFamily="34" charset="0"/>
                <a:ea typeface="Calibri" panose="020F0502020204030204" pitchFamily="34" charset="0"/>
                <a:cs typeface="Calibri" panose="020F0502020204030204" pitchFamily="34" charset="0"/>
              </a:rPr>
              <a:t>Se va aplica procentul de analfabetism funcțional înregistrat de România, la PISA 2022</a:t>
            </a:r>
          </a:p>
          <a:p>
            <a:pPr algn="just">
              <a:buFontTx/>
              <a:buChar char="-"/>
            </a:pPr>
            <a:r>
              <a:rPr lang="ro-RO" sz="2000" dirty="0">
                <a:latin typeface="Calibri" panose="020F0502020204030204" pitchFamily="34" charset="0"/>
                <a:ea typeface="Calibri" panose="020F0502020204030204" pitchFamily="34" charset="0"/>
                <a:cs typeface="Calibri" panose="020F0502020204030204" pitchFamily="34" charset="0"/>
              </a:rPr>
              <a:t>Pentru cele 41 </a:t>
            </a:r>
            <a:r>
              <a:rPr lang="ro-RO" sz="2000" dirty="0" err="1">
                <a:latin typeface="Calibri" panose="020F0502020204030204" pitchFamily="34" charset="0"/>
                <a:ea typeface="Calibri" panose="020F0502020204030204" pitchFamily="34" charset="0"/>
                <a:cs typeface="Calibri" panose="020F0502020204030204" pitchFamily="34" charset="0"/>
              </a:rPr>
              <a:t>judete</a:t>
            </a:r>
            <a:r>
              <a:rPr lang="ro-RO" sz="2000" dirty="0">
                <a:latin typeface="Calibri" panose="020F0502020204030204" pitchFamily="34" charset="0"/>
                <a:ea typeface="Calibri" panose="020F0502020204030204" pitchFamily="34" charset="0"/>
                <a:cs typeface="Calibri" panose="020F0502020204030204" pitchFamily="34" charset="0"/>
              </a:rPr>
              <a:t>: </a:t>
            </a:r>
            <a:r>
              <a:rPr lang="ro-RO" sz="2000" dirty="0" err="1">
                <a:latin typeface="Calibri" panose="020F0502020204030204" pitchFamily="34" charset="0"/>
                <a:ea typeface="Calibri" panose="020F0502020204030204" pitchFamily="34" charset="0"/>
                <a:cs typeface="Calibri" panose="020F0502020204030204" pitchFamily="34" charset="0"/>
              </a:rPr>
              <a:t>Numarul</a:t>
            </a:r>
            <a:r>
              <a:rPr lang="ro-RO" sz="2000" dirty="0">
                <a:latin typeface="Calibri" panose="020F0502020204030204" pitchFamily="34" charset="0"/>
                <a:ea typeface="Calibri" panose="020F0502020204030204" pitchFamily="34" charset="0"/>
                <a:cs typeface="Calibri" panose="020F0502020204030204" pitchFamily="34" charset="0"/>
              </a:rPr>
              <a:t> de elevi înscriși din școlile selectate este, în medie, de 860 elevi din fiecare județ ( înscriși în cele 4 școli- cu o medie de 215 elevi/școală din mediul rural( 2 scoli) și 215 elevi/școală din mediul urban (2 scoli). Total: 35260</a:t>
            </a: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3776952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Grup țintă</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a) Elevi (ISCED 1-2) – aproximativ 15.000 de elevi</a:t>
            </a:r>
            <a:endParaRPr lang="ro-RO" sz="20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Modalitate identificare și selecție grup țintă elevi:</a:t>
            </a:r>
          </a:p>
          <a:p>
            <a:pPr algn="just">
              <a:buFontTx/>
              <a:buChar char="-"/>
            </a:pPr>
            <a:r>
              <a:rPr lang="ro-RO" sz="2000" dirty="0">
                <a:latin typeface="Calibri" panose="020F0502020204030204" pitchFamily="34" charset="0"/>
                <a:ea typeface="Calibri" panose="020F0502020204030204" pitchFamily="34" charset="0"/>
                <a:cs typeface="Calibri" panose="020F0502020204030204" pitchFamily="34" charset="0"/>
              </a:rPr>
              <a:t>Se vor selecta, prioritar, școli mici cu 1-2 </a:t>
            </a:r>
            <a:r>
              <a:rPr lang="ro-RO" sz="2000" dirty="0" err="1">
                <a:latin typeface="Calibri" panose="020F0502020204030204" pitchFamily="34" charset="0"/>
                <a:ea typeface="Calibri" panose="020F0502020204030204" pitchFamily="34" charset="0"/>
                <a:cs typeface="Calibri" panose="020F0502020204030204" pitchFamily="34" charset="0"/>
              </a:rPr>
              <a:t>rînduri</a:t>
            </a:r>
            <a:r>
              <a:rPr lang="ro-RO" sz="2000" dirty="0">
                <a:latin typeface="Calibri" panose="020F0502020204030204" pitchFamily="34" charset="0"/>
                <a:ea typeface="Calibri" panose="020F0502020204030204" pitchFamily="34" charset="0"/>
                <a:cs typeface="Calibri" panose="020F0502020204030204" pitchFamily="34" charset="0"/>
              </a:rPr>
              <a:t> de clase paralele, pentru a respecta faptul că, majoritar, acest tip de școală este specifică pentru analfabetismul funcțional</a:t>
            </a: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Repartizare grup țintă:</a:t>
            </a: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- 2.350 elevi - participă la intervenția experimentală (cercetarea pilot) – din 47 de școli (1 școală/județ, respectiv sector, </a:t>
            </a:r>
            <a:r>
              <a:rPr lang="ro-RO" sz="2000" b="1" dirty="0" err="1">
                <a:latin typeface="Calibri" panose="020F0502020204030204" pitchFamily="34" charset="0"/>
                <a:ea typeface="Calibri" panose="020F0502020204030204" pitchFamily="34" charset="0"/>
                <a:cs typeface="Calibri" panose="020F0502020204030204" pitchFamily="34" charset="0"/>
              </a:rPr>
              <a:t>cîte</a:t>
            </a:r>
            <a:r>
              <a:rPr lang="ro-RO" sz="2000" b="1" dirty="0">
                <a:latin typeface="Calibri" panose="020F0502020204030204" pitchFamily="34" charset="0"/>
                <a:ea typeface="Calibri" panose="020F0502020204030204" pitchFamily="34" charset="0"/>
                <a:cs typeface="Calibri" panose="020F0502020204030204" pitchFamily="34" charset="0"/>
              </a:rPr>
              <a:t> 50 de elevi din școala selectata - 2 clase paralele de câte 25 elevi ( doar clasele a II-a , a IV-a, a VI-a , a VIII-a ).</a:t>
            </a:r>
          </a:p>
          <a:p>
            <a:pPr algn="just">
              <a:buFontTx/>
              <a:buChar char="-"/>
            </a:pPr>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3917925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Grup țintă</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b) 12.650 elevi în risc de analfabetism funcțional - </a:t>
            </a:r>
            <a:r>
              <a:rPr lang="ro-RO" sz="2000" dirty="0">
                <a:latin typeface="Calibri" panose="020F0502020204030204" pitchFamily="34" charset="0"/>
                <a:ea typeface="Calibri" panose="020F0502020204030204" pitchFamily="34" charset="0"/>
                <a:cs typeface="Calibri" panose="020F0502020204030204" pitchFamily="34" charset="0"/>
              </a:rPr>
              <a:t>din 129 de școli (3 școli/județ, respectiv câte 1 din fiecare sector), în medie, 98 elevi/școală, selectați în urma testării inițiale, participă la activități de predare-învățare-evaluare în relație cu alfabetizarea funcțională, în domeniile lectură, matematică, științe, educație civică, educație digitală, activități realizate de către cadrele didactice participante la formare în cadrul proiectului, precum și la testarea finală.</a:t>
            </a:r>
          </a:p>
          <a:p>
            <a:pPr marL="457200" indent="-457200" algn="just">
              <a:buAutoNum type="alphaLcParenR"/>
            </a:pPr>
            <a:endParaRPr lang="ro-RO" sz="20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c)</a:t>
            </a:r>
            <a:r>
              <a:rPr lang="ro-RO" sz="2000" b="1" dirty="0">
                <a:latin typeface="Calibri" panose="020F0502020204030204" pitchFamily="34" charset="0"/>
                <a:ea typeface="Calibri" panose="020F0502020204030204" pitchFamily="34" charset="0"/>
                <a:cs typeface="Calibri" panose="020F0502020204030204" pitchFamily="34" charset="0"/>
              </a:rPr>
              <a:t> 37.500- </a:t>
            </a:r>
            <a:r>
              <a:rPr lang="ro-RO" sz="2000" dirty="0">
                <a:latin typeface="Calibri" panose="020F0502020204030204" pitchFamily="34" charset="0"/>
                <a:ea typeface="Calibri" panose="020F0502020204030204" pitchFamily="34" charset="0"/>
                <a:cs typeface="Calibri" panose="020F0502020204030204" pitchFamily="34" charset="0"/>
              </a:rPr>
              <a:t> </a:t>
            </a:r>
            <a:r>
              <a:rPr lang="ro-RO" sz="2000" b="1" dirty="0">
                <a:latin typeface="Calibri" panose="020F0502020204030204" pitchFamily="34" charset="0"/>
                <a:ea typeface="Calibri" panose="020F0502020204030204" pitchFamily="34" charset="0"/>
                <a:cs typeface="Calibri" panose="020F0502020204030204" pitchFamily="34" charset="0"/>
              </a:rPr>
              <a:t>Personal didactic din învățământul preuniversitar (primar și gimnazial): personal didactic de predare </a:t>
            </a:r>
            <a:r>
              <a:rPr lang="ro-RO" sz="2000" b="1" dirty="0" err="1">
                <a:latin typeface="Calibri" panose="020F0502020204030204" pitchFamily="34" charset="0"/>
                <a:ea typeface="Calibri" panose="020F0502020204030204" pitchFamily="34" charset="0"/>
                <a:cs typeface="Calibri" panose="020F0502020204030204" pitchFamily="34" charset="0"/>
              </a:rPr>
              <a:t>şi</a:t>
            </a:r>
            <a:r>
              <a:rPr lang="ro-RO" sz="2000" b="1" dirty="0">
                <a:latin typeface="Calibri" panose="020F0502020204030204" pitchFamily="34" charset="0"/>
                <a:ea typeface="Calibri" panose="020F0502020204030204" pitchFamily="34" charset="0"/>
                <a:cs typeface="Calibri" panose="020F0502020204030204" pitchFamily="34" charset="0"/>
              </a:rPr>
              <a:t> personal didactic de conducere, de îndrumare </a:t>
            </a:r>
            <a:r>
              <a:rPr lang="ro-RO" sz="2000" b="1" dirty="0" err="1">
                <a:latin typeface="Calibri" panose="020F0502020204030204" pitchFamily="34" charset="0"/>
                <a:ea typeface="Calibri" panose="020F0502020204030204" pitchFamily="34" charset="0"/>
                <a:cs typeface="Calibri" panose="020F0502020204030204" pitchFamily="34" charset="0"/>
              </a:rPr>
              <a:t>şi</a:t>
            </a:r>
            <a:r>
              <a:rPr lang="ro-RO" sz="2000" b="1" dirty="0">
                <a:latin typeface="Calibri" panose="020F0502020204030204" pitchFamily="34" charset="0"/>
                <a:ea typeface="Calibri" panose="020F0502020204030204" pitchFamily="34" charset="0"/>
                <a:cs typeface="Calibri" panose="020F0502020204030204" pitchFamily="34" charset="0"/>
              </a:rPr>
              <a:t> control (</a:t>
            </a:r>
            <a:r>
              <a:rPr lang="ro-RO" sz="2000" dirty="0">
                <a:latin typeface="Calibri" panose="020F0502020204030204" pitchFamily="34" charset="0"/>
                <a:ea typeface="Calibri" panose="020F0502020204030204" pitchFamily="34" charset="0"/>
                <a:cs typeface="Calibri" panose="020F0502020204030204" pitchFamily="34" charset="0"/>
              </a:rPr>
              <a:t>30.000 cadre didactice certificate, prin finalizarea cursurilor și participarea cu succes la evaluarea finală )</a:t>
            </a: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22610326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marL="0" indent="0" algn="ctr">
              <a:buNone/>
            </a:pPr>
            <a:r>
              <a:rPr lang="ro-RO" sz="2000" b="1" dirty="0">
                <a:latin typeface="Calibri" panose="020F0502020204030204" pitchFamily="34" charset="0"/>
                <a:ea typeface="Calibri" panose="020F0502020204030204" pitchFamily="34" charset="0"/>
                <a:cs typeface="Calibri" panose="020F0502020204030204" pitchFamily="34" charset="0"/>
              </a:rPr>
              <a:t>Împărțire Grup țintă – Regiunea Centru și Nord-Vest</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sz="2000" dirty="0" err="1">
                <a:latin typeface="Calibri" panose="020F0502020204030204" pitchFamily="34" charset="0"/>
                <a:ea typeface="Calibri" panose="020F0502020204030204" pitchFamily="34" charset="0"/>
                <a:cs typeface="Calibri" panose="020F0502020204030204" pitchFamily="34" charset="0"/>
              </a:rPr>
              <a:t>În</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cele</a:t>
            </a:r>
            <a:r>
              <a:rPr lang="en-US" sz="2000" dirty="0">
                <a:latin typeface="Calibri" panose="020F0502020204030204" pitchFamily="34" charset="0"/>
                <a:ea typeface="Calibri" panose="020F0502020204030204" pitchFamily="34" charset="0"/>
                <a:cs typeface="Calibri" panose="020F0502020204030204" pitchFamily="34" charset="0"/>
              </a:rPr>
              <a:t> 12 </a:t>
            </a:r>
            <a:r>
              <a:rPr lang="en-US" sz="2000" dirty="0" err="1">
                <a:latin typeface="Calibri" panose="020F0502020204030204" pitchFamily="34" charset="0"/>
                <a:ea typeface="Calibri" panose="020F0502020204030204" pitchFamily="34" charset="0"/>
                <a:cs typeface="Calibri" panose="020F0502020204030204" pitchFamily="34" charset="0"/>
              </a:rPr>
              <a:t>județe</a:t>
            </a:r>
            <a:r>
              <a:rPr lang="en-US" sz="2000" dirty="0">
                <a:latin typeface="Calibri" panose="020F0502020204030204" pitchFamily="34" charset="0"/>
                <a:ea typeface="Calibri" panose="020F0502020204030204" pitchFamily="34" charset="0"/>
                <a:cs typeface="Calibri" panose="020F0502020204030204" pitchFamily="34" charset="0"/>
              </a:rPr>
              <a:t> sunt </a:t>
            </a:r>
            <a:r>
              <a:rPr lang="en-US" sz="2000" dirty="0" err="1">
                <a:latin typeface="Calibri" panose="020F0502020204030204" pitchFamily="34" charset="0"/>
                <a:ea typeface="Calibri" panose="020F0502020204030204" pitchFamily="34" charset="0"/>
                <a:cs typeface="Calibri" panose="020F0502020204030204" pitchFamily="34" charset="0"/>
              </a:rPr>
              <a:t>selectate</a:t>
            </a:r>
            <a:r>
              <a:rPr lang="en-US" sz="2000" dirty="0">
                <a:latin typeface="Calibri" panose="020F0502020204030204" pitchFamily="34" charset="0"/>
                <a:ea typeface="Calibri" panose="020F0502020204030204" pitchFamily="34" charset="0"/>
                <a:cs typeface="Calibri" panose="020F0502020204030204" pitchFamily="34" charset="0"/>
              </a:rPr>
              <a:t> 48 de </a:t>
            </a:r>
            <a:r>
              <a:rPr lang="en-US" sz="2000" dirty="0" err="1">
                <a:latin typeface="Calibri" panose="020F0502020204030204" pitchFamily="34" charset="0"/>
                <a:ea typeface="Calibri" panose="020F0502020204030204" pitchFamily="34" charset="0"/>
                <a:cs typeface="Calibri" panose="020F0502020204030204" pitchFamily="34" charset="0"/>
              </a:rPr>
              <a:t>școli</a:t>
            </a:r>
            <a:r>
              <a:rPr lang="en-US" sz="2000" dirty="0">
                <a:latin typeface="Calibri" panose="020F0502020204030204" pitchFamily="34" charset="0"/>
                <a:ea typeface="Calibri" panose="020F0502020204030204" pitchFamily="34" charset="0"/>
                <a:cs typeface="Calibri" panose="020F0502020204030204" pitchFamily="34" charset="0"/>
              </a:rPr>
              <a:t> (4 </a:t>
            </a:r>
            <a:r>
              <a:rPr lang="en-US" sz="2000" dirty="0" err="1">
                <a:latin typeface="Calibri" panose="020F0502020204030204" pitchFamily="34" charset="0"/>
                <a:ea typeface="Calibri" panose="020F0502020204030204" pitchFamily="34" charset="0"/>
                <a:cs typeface="Calibri" panose="020F0502020204030204" pitchFamily="34" charset="0"/>
              </a:rPr>
              <a:t>școli</a:t>
            </a:r>
            <a:r>
              <a:rPr lang="en-US" sz="2000" dirty="0">
                <a:latin typeface="Calibri" panose="020F0502020204030204" pitchFamily="34" charset="0"/>
                <a:ea typeface="Calibri" panose="020F0502020204030204" pitchFamily="34" charset="0"/>
                <a:cs typeface="Calibri" panose="020F0502020204030204" pitchFamily="34" charset="0"/>
              </a:rPr>
              <a:t>/</a:t>
            </a:r>
            <a:r>
              <a:rPr lang="en-US" sz="2000" dirty="0" err="1">
                <a:latin typeface="Calibri" panose="020F0502020204030204" pitchFamily="34" charset="0"/>
                <a:ea typeface="Calibri" panose="020F0502020204030204" pitchFamily="34" charset="0"/>
                <a:cs typeface="Calibri" panose="020F0502020204030204" pitchFamily="34" charset="0"/>
              </a:rPr>
              <a:t>județ</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astfel</a:t>
            </a:r>
            <a:r>
              <a:rPr lang="ro-RO" sz="2000" dirty="0">
                <a:latin typeface="Calibri" panose="020F0502020204030204" pitchFamily="34" charset="0"/>
                <a:ea typeface="Calibri" panose="020F0502020204030204" pitchFamily="34" charset="0"/>
                <a:cs typeface="Calibri" panose="020F0502020204030204" pitchFamily="34" charset="0"/>
              </a:rPr>
              <a:t>:</a:t>
            </a:r>
          </a:p>
          <a:p>
            <a:r>
              <a:rPr lang="ro-RO" b="1" dirty="0"/>
              <a:t>Școli de tip A – mediul rural</a:t>
            </a:r>
            <a:endParaRPr lang="ro-RO" dirty="0"/>
          </a:p>
          <a:p>
            <a:pPr lvl="1"/>
            <a:r>
              <a:rPr lang="ro-RO" dirty="0"/>
              <a:t>2 școli/județ × 12 județe = </a:t>
            </a:r>
            <a:r>
              <a:rPr lang="ro-RO" b="1" dirty="0"/>
              <a:t>24 școli</a:t>
            </a:r>
            <a:endParaRPr lang="ro-RO" dirty="0"/>
          </a:p>
          <a:p>
            <a:pPr lvl="1"/>
            <a:r>
              <a:rPr lang="ro-RO" dirty="0"/>
              <a:t>Școli cu cel puțin o clasă la nivelurile II, IV, VI, VIII</a:t>
            </a:r>
          </a:p>
          <a:p>
            <a:pPr lvl="1"/>
            <a:r>
              <a:rPr lang="ro-RO" dirty="0"/>
              <a:t>Medie: </a:t>
            </a:r>
            <a:r>
              <a:rPr lang="ro-RO" b="1" dirty="0"/>
              <a:t>~215 elevi/școală</a:t>
            </a:r>
            <a:endParaRPr lang="ro-RO" dirty="0"/>
          </a:p>
          <a:p>
            <a:pPr lvl="1"/>
            <a:r>
              <a:rPr lang="ro-RO" b="1" dirty="0"/>
              <a:t>Total elevi rural: ~5.160</a:t>
            </a:r>
            <a:endParaRPr lang="ro-RO" dirty="0"/>
          </a:p>
          <a:p>
            <a:r>
              <a:rPr lang="ro-RO" b="1" dirty="0"/>
              <a:t>Școli de tip B – mediul urban</a:t>
            </a:r>
            <a:endParaRPr lang="ro-RO" dirty="0"/>
          </a:p>
          <a:p>
            <a:pPr lvl="1"/>
            <a:r>
              <a:rPr lang="ro-RO" dirty="0"/>
              <a:t>2 școli/județ × 12 județe = </a:t>
            </a:r>
            <a:r>
              <a:rPr lang="ro-RO" b="1" dirty="0"/>
              <a:t>24 școli</a:t>
            </a:r>
            <a:endParaRPr lang="ro-RO" dirty="0"/>
          </a:p>
          <a:p>
            <a:pPr lvl="1"/>
            <a:r>
              <a:rPr lang="ro-RO" dirty="0"/>
              <a:t>Medie: </a:t>
            </a:r>
            <a:r>
              <a:rPr lang="ro-RO" b="1" dirty="0"/>
              <a:t>~215 elevi/școală</a:t>
            </a:r>
            <a:endParaRPr lang="ro-RO" dirty="0"/>
          </a:p>
          <a:p>
            <a:pPr lvl="1"/>
            <a:r>
              <a:rPr lang="ro-RO" b="1" dirty="0"/>
              <a:t>Total elevi urban: ~5.160</a:t>
            </a:r>
            <a:endParaRPr lang="ro-RO" dirty="0"/>
          </a:p>
          <a:p>
            <a:r>
              <a:rPr lang="ro-RO" dirty="0"/>
              <a:t>👉 </a:t>
            </a:r>
            <a:r>
              <a:rPr lang="ro-RO" b="1" dirty="0"/>
              <a:t>Total școli selectate: 48</a:t>
            </a:r>
            <a:br>
              <a:rPr lang="ro-RO" dirty="0"/>
            </a:br>
            <a:r>
              <a:rPr lang="ro-RO" dirty="0"/>
              <a:t>👉 </a:t>
            </a:r>
            <a:r>
              <a:rPr lang="ro-RO" b="1" dirty="0"/>
              <a:t>Total elevi: ~10.320</a:t>
            </a:r>
            <a:endParaRPr lang="ro-RO" dirty="0"/>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6962983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marL="0" indent="0" algn="ctr">
              <a:buNone/>
            </a:pPr>
            <a:r>
              <a:rPr lang="ro-RO" sz="2000" b="1" dirty="0">
                <a:latin typeface="Calibri" panose="020F0502020204030204" pitchFamily="34" charset="0"/>
                <a:ea typeface="Calibri" panose="020F0502020204030204" pitchFamily="34" charset="0"/>
                <a:cs typeface="Calibri" panose="020F0502020204030204" pitchFamily="34" charset="0"/>
              </a:rPr>
              <a:t>Împărțire Grup țintă-Regiunea Centru și Nord-Vest</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ro-RO" sz="2000" dirty="0">
                <a:latin typeface="Calibri" panose="020F0502020204030204" pitchFamily="34" charset="0"/>
                <a:ea typeface="Calibri" panose="020F0502020204030204" pitchFamily="34" charset="0"/>
                <a:cs typeface="Calibri" panose="020F0502020204030204" pitchFamily="34" charset="0"/>
              </a:rPr>
              <a:t>Dacă ne raportăm la </a:t>
            </a:r>
            <a:r>
              <a:rPr lang="en-US" sz="2000" dirty="0">
                <a:latin typeface="Calibri" panose="020F0502020204030204" pitchFamily="34" charset="0"/>
                <a:ea typeface="Calibri" panose="020F0502020204030204" pitchFamily="34" charset="0"/>
                <a:cs typeface="Calibri" panose="020F0502020204030204" pitchFamily="34" charset="0"/>
              </a:rPr>
              <a:t>rata de </a:t>
            </a:r>
            <a:r>
              <a:rPr lang="en-US" sz="2000" dirty="0" err="1">
                <a:latin typeface="Calibri" panose="020F0502020204030204" pitchFamily="34" charset="0"/>
                <a:ea typeface="Calibri" panose="020F0502020204030204" pitchFamily="34" charset="0"/>
                <a:cs typeface="Calibri" panose="020F0502020204030204" pitchFamily="34" charset="0"/>
              </a:rPr>
              <a:t>analfabetism</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funcțional</a:t>
            </a:r>
            <a:r>
              <a:rPr lang="en-US" sz="2000" dirty="0">
                <a:latin typeface="Calibri" panose="020F0502020204030204" pitchFamily="34" charset="0"/>
                <a:ea typeface="Calibri" panose="020F0502020204030204" pitchFamily="34" charset="0"/>
                <a:cs typeface="Calibri" panose="020F0502020204030204" pitchFamily="34" charset="0"/>
              </a:rPr>
              <a:t> de </a:t>
            </a:r>
            <a:r>
              <a:rPr lang="en-US" sz="2000" dirty="0" err="1">
                <a:latin typeface="Calibri" panose="020F0502020204030204" pitchFamily="34" charset="0"/>
                <a:ea typeface="Calibri" panose="020F0502020204030204" pitchFamily="34" charset="0"/>
                <a:cs typeface="Calibri" panose="020F0502020204030204" pitchFamily="34" charset="0"/>
              </a:rPr>
              <a:t>aproximativ</a:t>
            </a:r>
            <a:r>
              <a:rPr lang="en-US" sz="2000" dirty="0">
                <a:latin typeface="Calibri" panose="020F0502020204030204" pitchFamily="34" charset="0"/>
                <a:ea typeface="Calibri" panose="020F0502020204030204" pitchFamily="34" charset="0"/>
                <a:cs typeface="Calibri" panose="020F0502020204030204" pitchFamily="34" charset="0"/>
              </a:rPr>
              <a:t> 40% (PISA 2022), </a:t>
            </a:r>
            <a:r>
              <a:rPr lang="ro-RO"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rezultă</a:t>
            </a:r>
            <a:r>
              <a:rPr lang="en-US" sz="2000" dirty="0">
                <a:latin typeface="Calibri" panose="020F0502020204030204" pitchFamily="34" charset="0"/>
                <a:ea typeface="Calibri" panose="020F0502020204030204" pitchFamily="34" charset="0"/>
                <a:cs typeface="Calibri" panose="020F0502020204030204" pitchFamily="34" charset="0"/>
              </a:rPr>
              <a:t>:</a:t>
            </a:r>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sz="2000" dirty="0">
                <a:latin typeface="Calibri" panose="020F0502020204030204" pitchFamily="34" charset="0"/>
                <a:ea typeface="Calibri" panose="020F0502020204030204" pitchFamily="34" charset="0"/>
                <a:cs typeface="Calibri" panose="020F0502020204030204" pitchFamily="34" charset="0"/>
              </a:rPr>
              <a:t>~4.130 </a:t>
            </a:r>
            <a:r>
              <a:rPr lang="en-US" sz="2000" dirty="0" err="1">
                <a:latin typeface="Calibri" panose="020F0502020204030204" pitchFamily="34" charset="0"/>
                <a:ea typeface="Calibri" panose="020F0502020204030204" pitchFamily="34" charset="0"/>
                <a:cs typeface="Calibri" panose="020F0502020204030204" pitchFamily="34" charset="0"/>
              </a:rPr>
              <a:t>elevi</a:t>
            </a:r>
            <a:r>
              <a:rPr lang="en-US" sz="2000" dirty="0">
                <a:latin typeface="Calibri" panose="020F0502020204030204" pitchFamily="34" charset="0"/>
                <a:ea typeface="Calibri" panose="020F0502020204030204" pitchFamily="34" charset="0"/>
                <a:cs typeface="Calibri" panose="020F0502020204030204" pitchFamily="34" charset="0"/>
              </a:rPr>
              <a:t> cu </a:t>
            </a:r>
            <a:r>
              <a:rPr lang="en-US" sz="2000" dirty="0" err="1">
                <a:latin typeface="Calibri" panose="020F0502020204030204" pitchFamily="34" charset="0"/>
                <a:ea typeface="Calibri" panose="020F0502020204030204" pitchFamily="34" charset="0"/>
                <a:cs typeface="Calibri" panose="020F0502020204030204" pitchFamily="34" charset="0"/>
              </a:rPr>
              <a:t>risc</a:t>
            </a:r>
            <a:r>
              <a:rPr lang="en-US" sz="2000" dirty="0">
                <a:latin typeface="Calibri" panose="020F0502020204030204" pitchFamily="34" charset="0"/>
                <a:ea typeface="Calibri" panose="020F0502020204030204" pitchFamily="34" charset="0"/>
                <a:cs typeface="Calibri" panose="020F0502020204030204" pitchFamily="34" charset="0"/>
              </a:rPr>
              <a:t> de </a:t>
            </a:r>
            <a:r>
              <a:rPr lang="en-US" sz="2000" dirty="0" err="1">
                <a:latin typeface="Calibri" panose="020F0502020204030204" pitchFamily="34" charset="0"/>
                <a:ea typeface="Calibri" panose="020F0502020204030204" pitchFamily="34" charset="0"/>
                <a:cs typeface="Calibri" panose="020F0502020204030204" pitchFamily="34" charset="0"/>
              </a:rPr>
              <a:t>analfabetism</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funcțional</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în</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cele</a:t>
            </a:r>
            <a:r>
              <a:rPr lang="en-US" sz="2000" dirty="0">
                <a:latin typeface="Calibri" panose="020F0502020204030204" pitchFamily="34" charset="0"/>
                <a:ea typeface="Calibri" panose="020F0502020204030204" pitchFamily="34" charset="0"/>
                <a:cs typeface="Calibri" panose="020F0502020204030204" pitchFamily="34" charset="0"/>
              </a:rPr>
              <a:t> 12 </a:t>
            </a:r>
            <a:r>
              <a:rPr lang="en-US" sz="2000" dirty="0" err="1">
                <a:latin typeface="Calibri" panose="020F0502020204030204" pitchFamily="34" charset="0"/>
                <a:ea typeface="Calibri" panose="020F0502020204030204" pitchFamily="34" charset="0"/>
                <a:cs typeface="Calibri" panose="020F0502020204030204" pitchFamily="34" charset="0"/>
              </a:rPr>
              <a:t>județe</a:t>
            </a:r>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sz="2000" dirty="0" err="1">
                <a:latin typeface="Calibri" panose="020F0502020204030204" pitchFamily="34" charset="0"/>
                <a:ea typeface="Calibri" panose="020F0502020204030204" pitchFamily="34" charset="0"/>
                <a:cs typeface="Calibri" panose="020F0502020204030204" pitchFamily="34" charset="0"/>
              </a:rPr>
              <a:t>Distribuție</a:t>
            </a:r>
            <a:r>
              <a:rPr lang="en-US" sz="2000" dirty="0">
                <a:latin typeface="Calibri" panose="020F0502020204030204" pitchFamily="34" charset="0"/>
                <a:ea typeface="Calibri" panose="020F0502020204030204" pitchFamily="34" charset="0"/>
                <a:cs typeface="Calibri" panose="020F0502020204030204" pitchFamily="34" charset="0"/>
              </a:rPr>
              <a:t>:</a:t>
            </a:r>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sz="2000" dirty="0">
                <a:latin typeface="Calibri" panose="020F0502020204030204" pitchFamily="34" charset="0"/>
                <a:ea typeface="Calibri" panose="020F0502020204030204" pitchFamily="34" charset="0"/>
                <a:cs typeface="Calibri" panose="020F0502020204030204" pitchFamily="34" charset="0"/>
              </a:rPr>
              <a:t>~575 </a:t>
            </a:r>
            <a:r>
              <a:rPr lang="en-US" sz="2000" dirty="0" err="1">
                <a:latin typeface="Calibri" panose="020F0502020204030204" pitchFamily="34" charset="0"/>
                <a:ea typeface="Calibri" panose="020F0502020204030204" pitchFamily="34" charset="0"/>
                <a:cs typeface="Calibri" panose="020F0502020204030204" pitchFamily="34" charset="0"/>
              </a:rPr>
              <a:t>elevi</a:t>
            </a:r>
            <a:r>
              <a:rPr lang="en-US" sz="2000" dirty="0">
                <a:latin typeface="Calibri" panose="020F0502020204030204" pitchFamily="34" charset="0"/>
                <a:ea typeface="Calibri" panose="020F0502020204030204" pitchFamily="34" charset="0"/>
                <a:cs typeface="Calibri" panose="020F0502020204030204" pitchFamily="34" charset="0"/>
              </a:rPr>
              <a:t> – </a:t>
            </a:r>
            <a:r>
              <a:rPr lang="en-US" sz="2000" dirty="0" err="1">
                <a:latin typeface="Calibri" panose="020F0502020204030204" pitchFamily="34" charset="0"/>
                <a:ea typeface="Calibri" panose="020F0502020204030204" pitchFamily="34" charset="0"/>
                <a:cs typeface="Calibri" panose="020F0502020204030204" pitchFamily="34" charset="0"/>
              </a:rPr>
              <a:t>incluși</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în</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intervenția</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experimentală</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cercetare</a:t>
            </a:r>
            <a:r>
              <a:rPr lang="en-US" sz="2000" dirty="0">
                <a:latin typeface="Calibri" panose="020F0502020204030204" pitchFamily="34" charset="0"/>
                <a:ea typeface="Calibri" panose="020F0502020204030204" pitchFamily="34" charset="0"/>
                <a:cs typeface="Calibri" panose="020F0502020204030204" pitchFamily="34" charset="0"/>
              </a:rPr>
              <a:t> pilot)</a:t>
            </a:r>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en-US" sz="2000" dirty="0">
                <a:latin typeface="Calibri" panose="020F0502020204030204" pitchFamily="34" charset="0"/>
                <a:ea typeface="Calibri" panose="020F0502020204030204" pitchFamily="34" charset="0"/>
                <a:cs typeface="Calibri" panose="020F0502020204030204" pitchFamily="34" charset="0"/>
              </a:rPr>
              <a:t>~3.550 </a:t>
            </a:r>
            <a:r>
              <a:rPr lang="en-US" sz="2000" dirty="0" err="1">
                <a:latin typeface="Calibri" panose="020F0502020204030204" pitchFamily="34" charset="0"/>
                <a:ea typeface="Calibri" panose="020F0502020204030204" pitchFamily="34" charset="0"/>
                <a:cs typeface="Calibri" panose="020F0502020204030204" pitchFamily="34" charset="0"/>
              </a:rPr>
              <a:t>elevi</a:t>
            </a:r>
            <a:r>
              <a:rPr lang="en-US" sz="2000" dirty="0">
                <a:latin typeface="Calibri" panose="020F0502020204030204" pitchFamily="34" charset="0"/>
                <a:ea typeface="Calibri" panose="020F0502020204030204" pitchFamily="34" charset="0"/>
                <a:cs typeface="Calibri" panose="020F0502020204030204" pitchFamily="34" charset="0"/>
              </a:rPr>
              <a:t> – </a:t>
            </a:r>
            <a:r>
              <a:rPr lang="en-US" sz="2000" dirty="0" err="1">
                <a:latin typeface="Calibri" panose="020F0502020204030204" pitchFamily="34" charset="0"/>
                <a:ea typeface="Calibri" panose="020F0502020204030204" pitchFamily="34" charset="0"/>
                <a:cs typeface="Calibri" panose="020F0502020204030204" pitchFamily="34" charset="0"/>
              </a:rPr>
              <a:t>identificați</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prin</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testare</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inițială</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participă</a:t>
            </a:r>
            <a:r>
              <a:rPr lang="en-US" sz="2000" dirty="0">
                <a:latin typeface="Calibri" panose="020F0502020204030204" pitchFamily="34" charset="0"/>
                <a:ea typeface="Calibri" panose="020F0502020204030204" pitchFamily="34" charset="0"/>
                <a:cs typeface="Calibri" panose="020F0502020204030204" pitchFamily="34" charset="0"/>
              </a:rPr>
              <a:t> la </a:t>
            </a:r>
            <a:r>
              <a:rPr lang="en-US" sz="2000" dirty="0" err="1">
                <a:latin typeface="Calibri" panose="020F0502020204030204" pitchFamily="34" charset="0"/>
                <a:ea typeface="Calibri" panose="020F0502020204030204" pitchFamily="34" charset="0"/>
                <a:cs typeface="Calibri" panose="020F0502020204030204" pitchFamily="34" charset="0"/>
              </a:rPr>
              <a:t>activități</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remediale</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și</a:t>
            </a:r>
            <a:r>
              <a:rPr lang="en-US" sz="2000" dirty="0">
                <a:latin typeface="Calibri" panose="020F0502020204030204" pitchFamily="34" charset="0"/>
                <a:ea typeface="Calibri" panose="020F0502020204030204" pitchFamily="34" charset="0"/>
                <a:cs typeface="Calibri" panose="020F0502020204030204" pitchFamily="34" charset="0"/>
              </a:rPr>
              <a:t> la </a:t>
            </a:r>
            <a:r>
              <a:rPr lang="en-US" sz="2000" dirty="0" err="1">
                <a:latin typeface="Calibri" panose="020F0502020204030204" pitchFamily="34" charset="0"/>
                <a:ea typeface="Calibri" panose="020F0502020204030204" pitchFamily="34" charset="0"/>
                <a:cs typeface="Calibri" panose="020F0502020204030204" pitchFamily="34" charset="0"/>
              </a:rPr>
              <a:t>testarea</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finală</a:t>
            </a:r>
            <a:r>
              <a:rPr lang="ro-RO"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în</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err="1">
                <a:latin typeface="Calibri" panose="020F0502020204030204" pitchFamily="34" charset="0"/>
                <a:ea typeface="Calibri" panose="020F0502020204030204" pitchFamily="34" charset="0"/>
                <a:cs typeface="Calibri" panose="020F0502020204030204" pitchFamily="34" charset="0"/>
              </a:rPr>
              <a:t>medie</a:t>
            </a:r>
            <a:r>
              <a:rPr lang="en-US" sz="2000" dirty="0">
                <a:latin typeface="Calibri" panose="020F0502020204030204" pitchFamily="34" charset="0"/>
                <a:ea typeface="Calibri" panose="020F0502020204030204" pitchFamily="34" charset="0"/>
                <a:cs typeface="Calibri" panose="020F0502020204030204" pitchFamily="34" charset="0"/>
              </a:rPr>
              <a:t>: ~98 </a:t>
            </a:r>
            <a:r>
              <a:rPr lang="en-US" sz="2000" dirty="0" err="1">
                <a:latin typeface="Calibri" panose="020F0502020204030204" pitchFamily="34" charset="0"/>
                <a:ea typeface="Calibri" panose="020F0502020204030204" pitchFamily="34" charset="0"/>
                <a:cs typeface="Calibri" panose="020F0502020204030204" pitchFamily="34" charset="0"/>
              </a:rPr>
              <a:t>elevi</a:t>
            </a:r>
            <a:r>
              <a:rPr lang="en-US" sz="2000" dirty="0">
                <a:latin typeface="Calibri" panose="020F0502020204030204" pitchFamily="34" charset="0"/>
                <a:ea typeface="Calibri" panose="020F0502020204030204" pitchFamily="34" charset="0"/>
                <a:cs typeface="Calibri" panose="020F0502020204030204" pitchFamily="34" charset="0"/>
              </a:rPr>
              <a:t>/</a:t>
            </a:r>
            <a:r>
              <a:rPr lang="en-US" sz="2000" dirty="0" err="1">
                <a:latin typeface="Calibri" panose="020F0502020204030204" pitchFamily="34" charset="0"/>
                <a:ea typeface="Calibri" panose="020F0502020204030204" pitchFamily="34" charset="0"/>
                <a:cs typeface="Calibri" panose="020F0502020204030204" pitchFamily="34" charset="0"/>
              </a:rPr>
              <a:t>școală</a:t>
            </a:r>
            <a:r>
              <a:rPr lang="ro-RO" sz="2000" dirty="0">
                <a:latin typeface="Calibri" panose="020F0502020204030204" pitchFamily="34" charset="0"/>
                <a:ea typeface="Calibri" panose="020F0502020204030204" pitchFamily="34" charset="0"/>
                <a:cs typeface="Calibri" panose="020F0502020204030204" pitchFamily="34" charset="0"/>
              </a:rPr>
              <a:t> </a:t>
            </a:r>
            <a:r>
              <a:rPr lang="en-US" sz="2000" dirty="0">
                <a:latin typeface="Calibri" panose="020F0502020204030204" pitchFamily="34" charset="0"/>
                <a:ea typeface="Calibri" panose="020F0502020204030204" pitchFamily="34" charset="0"/>
                <a:cs typeface="Calibri" panose="020F0502020204030204" pitchFamily="34" charset="0"/>
              </a:rPr>
              <a:t>din 36 de </a:t>
            </a:r>
            <a:r>
              <a:rPr lang="en-US" sz="2000" dirty="0" err="1">
                <a:latin typeface="Calibri" panose="020F0502020204030204" pitchFamily="34" charset="0"/>
                <a:ea typeface="Calibri" panose="020F0502020204030204" pitchFamily="34" charset="0"/>
                <a:cs typeface="Calibri" panose="020F0502020204030204" pitchFamily="34" charset="0"/>
              </a:rPr>
              <a:t>școli</a:t>
            </a:r>
            <a:r>
              <a:rPr lang="en-US" sz="2000" dirty="0">
                <a:latin typeface="Calibri" panose="020F0502020204030204" pitchFamily="34" charset="0"/>
                <a:ea typeface="Calibri" panose="020F0502020204030204" pitchFamily="34" charset="0"/>
                <a:cs typeface="Calibri" panose="020F0502020204030204" pitchFamily="34" charset="0"/>
              </a:rPr>
              <a:t> (3 </a:t>
            </a:r>
            <a:r>
              <a:rPr lang="en-US" sz="2000" dirty="0" err="1">
                <a:latin typeface="Calibri" panose="020F0502020204030204" pitchFamily="34" charset="0"/>
                <a:ea typeface="Calibri" panose="020F0502020204030204" pitchFamily="34" charset="0"/>
                <a:cs typeface="Calibri" panose="020F0502020204030204" pitchFamily="34" charset="0"/>
              </a:rPr>
              <a:t>școli</a:t>
            </a:r>
            <a:r>
              <a:rPr lang="en-US" sz="2000" dirty="0">
                <a:latin typeface="Calibri" panose="020F0502020204030204" pitchFamily="34" charset="0"/>
                <a:ea typeface="Calibri" panose="020F0502020204030204" pitchFamily="34" charset="0"/>
                <a:cs typeface="Calibri" panose="020F0502020204030204" pitchFamily="34" charset="0"/>
              </a:rPr>
              <a:t>/</a:t>
            </a:r>
            <a:r>
              <a:rPr lang="en-US" sz="2000" dirty="0" err="1">
                <a:latin typeface="Calibri" panose="020F0502020204030204" pitchFamily="34" charset="0"/>
                <a:ea typeface="Calibri" panose="020F0502020204030204" pitchFamily="34" charset="0"/>
                <a:cs typeface="Calibri" panose="020F0502020204030204" pitchFamily="34" charset="0"/>
              </a:rPr>
              <a:t>județ</a:t>
            </a:r>
            <a:r>
              <a:rPr lang="en-US" sz="2000" dirty="0">
                <a:latin typeface="Calibri" panose="020F0502020204030204" pitchFamily="34" charset="0"/>
                <a:ea typeface="Calibri" panose="020F0502020204030204" pitchFamily="34" charset="0"/>
                <a:cs typeface="Calibri" panose="020F0502020204030204" pitchFamily="34" charset="0"/>
              </a:rPr>
              <a:t>)</a:t>
            </a: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1270036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marL="0" indent="0" algn="ctr">
              <a:buNone/>
            </a:pPr>
            <a:r>
              <a:rPr lang="ro-RO" sz="2000" b="1" dirty="0">
                <a:latin typeface="Calibri" panose="020F0502020204030204" pitchFamily="34" charset="0"/>
                <a:ea typeface="Calibri" panose="020F0502020204030204" pitchFamily="34" charset="0"/>
                <a:cs typeface="Calibri" panose="020F0502020204030204" pitchFamily="34" charset="0"/>
              </a:rPr>
              <a:t>Împărțire Grup țintă – Regiunea Centru și Nord-Vest</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ro-RO" sz="2000" b="1" dirty="0">
                <a:latin typeface="Calibri" panose="020F0502020204030204" pitchFamily="34" charset="0"/>
                <a:ea typeface="Calibri" panose="020F0502020204030204" pitchFamily="34" charset="0"/>
                <a:cs typeface="Calibri" panose="020F0502020204030204" pitchFamily="34" charset="0"/>
              </a:rPr>
              <a:t>A) Designul cercetării experimentale (lotul experimental)</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Din cele 48 de școli selectate, se constituie un lot experimental de 12 școli, astfel:</a:t>
            </a:r>
          </a:p>
          <a:p>
            <a:pPr algn="just">
              <a:buFontTx/>
              <a:buChar char="-"/>
            </a:pPr>
            <a:r>
              <a:rPr lang="ro-RO" sz="2000" dirty="0">
                <a:latin typeface="Calibri" panose="020F0502020204030204" pitchFamily="34" charset="0"/>
                <a:ea typeface="Calibri" panose="020F0502020204030204" pitchFamily="34" charset="0"/>
                <a:cs typeface="Calibri" panose="020F0502020204030204" pitchFamily="34" charset="0"/>
              </a:rPr>
              <a:t>6 școli rurale (1/județ – tip A)</a:t>
            </a:r>
          </a:p>
          <a:p>
            <a:pPr algn="just">
              <a:buFontTx/>
              <a:buChar char="-"/>
            </a:pPr>
            <a:r>
              <a:rPr lang="ro-RO" sz="2000" dirty="0">
                <a:latin typeface="Calibri" panose="020F0502020204030204" pitchFamily="34" charset="0"/>
                <a:ea typeface="Calibri" panose="020F0502020204030204" pitchFamily="34" charset="0"/>
                <a:cs typeface="Calibri" panose="020F0502020204030204" pitchFamily="34" charset="0"/>
              </a:rPr>
              <a:t>6 școli urbane (1/județ – tip B)</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Fiecare școală include clasele II, IV, VI și VIII, cu cel puțin 2 clase/nivel.</a:t>
            </a:r>
          </a:p>
          <a:p>
            <a:pPr marL="0" indent="0" algn="just">
              <a:buNone/>
            </a:pPr>
            <a:endParaRPr lang="ro-RO" sz="20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Elevi implicați în cercetarea experimentală:</a:t>
            </a: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~300 elevi din mediul rural</a:t>
            </a: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~275 elevi din mediul urban</a:t>
            </a: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Total: ~575 elevi</a:t>
            </a:r>
            <a:endParaRPr lang="en-US" sz="2000" b="1"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7569879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marL="0" indent="0" algn="ctr">
              <a:buNone/>
            </a:pPr>
            <a:r>
              <a:rPr lang="ro-RO" sz="2000" b="1" dirty="0">
                <a:latin typeface="Calibri" panose="020F0502020204030204" pitchFamily="34" charset="0"/>
                <a:ea typeface="Calibri" panose="020F0502020204030204" pitchFamily="34" charset="0"/>
                <a:cs typeface="Calibri" panose="020F0502020204030204" pitchFamily="34" charset="0"/>
              </a:rPr>
              <a:t>Împărțire Grup țintă – Regiunea Centru și Nord-Vest</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ro-RO" sz="2000" b="1" dirty="0">
                <a:latin typeface="Calibri" panose="020F0502020204030204" pitchFamily="34" charset="0"/>
                <a:ea typeface="Calibri" panose="020F0502020204030204" pitchFamily="34" charset="0"/>
                <a:cs typeface="Calibri" panose="020F0502020204030204" pitchFamily="34" charset="0"/>
              </a:rPr>
              <a:t>B) Intervenția educațională (activități </a:t>
            </a:r>
            <a:r>
              <a:rPr lang="ro-RO" sz="2000" b="1" dirty="0" err="1">
                <a:latin typeface="Calibri" panose="020F0502020204030204" pitchFamily="34" charset="0"/>
                <a:ea typeface="Calibri" panose="020F0502020204030204" pitchFamily="34" charset="0"/>
                <a:cs typeface="Calibri" panose="020F0502020204030204" pitchFamily="34" charset="0"/>
              </a:rPr>
              <a:t>remediale</a:t>
            </a:r>
            <a:r>
              <a:rPr lang="ro-RO" sz="2000" dirty="0">
                <a:latin typeface="Calibri" panose="020F0502020204030204" pitchFamily="34" charset="0"/>
                <a:ea typeface="Calibri" panose="020F0502020204030204" pitchFamily="34" charset="0"/>
                <a:cs typeface="Calibri" panose="020F0502020204030204" pitchFamily="34" charset="0"/>
              </a:rPr>
              <a:t>)</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În urma evaluării inițiale, se estimează că aproximativ </a:t>
            </a:r>
            <a:r>
              <a:rPr lang="ro-RO" sz="2000" b="1" dirty="0">
                <a:latin typeface="Calibri" panose="020F0502020204030204" pitchFamily="34" charset="0"/>
                <a:ea typeface="Calibri" panose="020F0502020204030204" pitchFamily="34" charset="0"/>
                <a:cs typeface="Calibri" panose="020F0502020204030204" pitchFamily="34" charset="0"/>
              </a:rPr>
              <a:t>250 elevi </a:t>
            </a:r>
            <a:r>
              <a:rPr lang="ro-RO" sz="2000" dirty="0">
                <a:latin typeface="Calibri" panose="020F0502020204030204" pitchFamily="34" charset="0"/>
                <a:ea typeface="Calibri" panose="020F0502020204030204" pitchFamily="34" charset="0"/>
                <a:cs typeface="Calibri" panose="020F0502020204030204" pitchFamily="34" charset="0"/>
              </a:rPr>
              <a:t>se vor situa sub standardul minim de alfabetizare funcțională și vor beneficia de intervenții specifice:</a:t>
            </a:r>
          </a:p>
          <a:p>
            <a:pPr marL="457200" indent="-457200" algn="just">
              <a:buAutoNum type="arabicPeriod"/>
            </a:pPr>
            <a:r>
              <a:rPr lang="ro-RO" sz="2000" b="1" dirty="0">
                <a:latin typeface="Calibri" panose="020F0502020204030204" pitchFamily="34" charset="0"/>
                <a:ea typeface="Calibri" panose="020F0502020204030204" pitchFamily="34" charset="0"/>
                <a:cs typeface="Calibri" panose="020F0502020204030204" pitchFamily="34" charset="0"/>
              </a:rPr>
              <a:t>Învățământ primar: ~75 elevi</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Domenii: citire/lectură și matematică</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Organizare:~8 grupe × 9–10 elevi, </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1,5 ore/săptămână/domeniu</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Durată: 9 luni</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~16 cadre didactice</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Învățământ gimnazial~175 elevi, </a:t>
            </a:r>
            <a:r>
              <a:rPr lang="ro-RO" sz="2000" dirty="0" err="1">
                <a:latin typeface="Calibri" panose="020F0502020204030204" pitchFamily="34" charset="0"/>
                <a:ea typeface="Calibri" panose="020F0502020204030204" pitchFamily="34" charset="0"/>
                <a:cs typeface="Calibri" panose="020F0502020204030204" pitchFamily="34" charset="0"/>
              </a:rPr>
              <a:t>astfel:Clasa</a:t>
            </a:r>
            <a:r>
              <a:rPr lang="ro-RO" sz="2000" dirty="0">
                <a:latin typeface="Calibri" panose="020F0502020204030204" pitchFamily="34" charset="0"/>
                <a:ea typeface="Calibri" panose="020F0502020204030204" pitchFamily="34" charset="0"/>
                <a:cs typeface="Calibri" panose="020F0502020204030204" pitchFamily="34" charset="0"/>
              </a:rPr>
              <a:t> a VI-a – ~75 </a:t>
            </a:r>
            <a:r>
              <a:rPr lang="ro-RO" sz="2000" dirty="0" err="1">
                <a:latin typeface="Calibri" panose="020F0502020204030204" pitchFamily="34" charset="0"/>
                <a:ea typeface="Calibri" panose="020F0502020204030204" pitchFamily="34" charset="0"/>
                <a:cs typeface="Calibri" panose="020F0502020204030204" pitchFamily="34" charset="0"/>
              </a:rPr>
              <a:t>eleviDomenii</a:t>
            </a:r>
            <a:r>
              <a:rPr lang="ro-RO" sz="2000" dirty="0">
                <a:latin typeface="Calibri" panose="020F0502020204030204" pitchFamily="34" charset="0"/>
                <a:ea typeface="Calibri" panose="020F0502020204030204" pitchFamily="34" charset="0"/>
                <a:cs typeface="Calibri" panose="020F0502020204030204" pitchFamily="34" charset="0"/>
              </a:rPr>
              <a:t>: lectură, matematică, științe~22 cadre </a:t>
            </a:r>
            <a:r>
              <a:rPr lang="ro-RO" sz="2000" dirty="0" err="1">
                <a:latin typeface="Calibri" panose="020F0502020204030204" pitchFamily="34" charset="0"/>
                <a:ea typeface="Calibri" panose="020F0502020204030204" pitchFamily="34" charset="0"/>
                <a:cs typeface="Calibri" panose="020F0502020204030204" pitchFamily="34" charset="0"/>
              </a:rPr>
              <a:t>didacticeClasa</a:t>
            </a:r>
            <a:r>
              <a:rPr lang="ro-RO" sz="2000" dirty="0">
                <a:latin typeface="Calibri" panose="020F0502020204030204" pitchFamily="34" charset="0"/>
                <a:ea typeface="Calibri" panose="020F0502020204030204" pitchFamily="34" charset="0"/>
                <a:cs typeface="Calibri" panose="020F0502020204030204" pitchFamily="34" charset="0"/>
              </a:rPr>
              <a:t> a VIII-a – ~100 </a:t>
            </a:r>
            <a:r>
              <a:rPr lang="ro-RO" sz="2000" dirty="0" err="1">
                <a:latin typeface="Calibri" panose="020F0502020204030204" pitchFamily="34" charset="0"/>
                <a:ea typeface="Calibri" panose="020F0502020204030204" pitchFamily="34" charset="0"/>
                <a:cs typeface="Calibri" panose="020F0502020204030204" pitchFamily="34" charset="0"/>
              </a:rPr>
              <a:t>eleviDomenii</a:t>
            </a:r>
            <a:r>
              <a:rPr lang="ro-RO" sz="2000" dirty="0">
                <a:latin typeface="Calibri" panose="020F0502020204030204" pitchFamily="34" charset="0"/>
                <a:ea typeface="Calibri" panose="020F0502020204030204" pitchFamily="34" charset="0"/>
                <a:cs typeface="Calibri" panose="020F0502020204030204" pitchFamily="34" charset="0"/>
              </a:rPr>
              <a:t>: lectură, matematică, științe (biologie, geografie, fizică, chimie)~40 cadre didactice</a:t>
            </a:r>
            <a:endParaRPr lang="en-US" sz="2000" b="1"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96125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marL="0" indent="0" algn="ctr">
              <a:buNone/>
            </a:pPr>
            <a:r>
              <a:rPr lang="ro-RO" sz="2000" b="1" dirty="0">
                <a:latin typeface="Calibri" panose="020F0502020204030204" pitchFamily="34" charset="0"/>
                <a:ea typeface="Calibri" panose="020F0502020204030204" pitchFamily="34" charset="0"/>
                <a:cs typeface="Calibri" panose="020F0502020204030204" pitchFamily="34" charset="0"/>
              </a:rPr>
              <a:t>Împărțire Grup țintă – Regiunea Centru și Nord-Vest</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r>
              <a:rPr lang="ro-RO" sz="2000" b="1" dirty="0">
                <a:latin typeface="Calibri" panose="020F0502020204030204" pitchFamily="34" charset="0"/>
                <a:ea typeface="Calibri" panose="020F0502020204030204" pitchFamily="34" charset="0"/>
                <a:cs typeface="Calibri" panose="020F0502020204030204" pitchFamily="34" charset="0"/>
              </a:rPr>
              <a:t>B) Intervenția educațională (activități </a:t>
            </a:r>
            <a:r>
              <a:rPr lang="ro-RO" sz="2000" b="1" dirty="0" err="1">
                <a:latin typeface="Calibri" panose="020F0502020204030204" pitchFamily="34" charset="0"/>
                <a:ea typeface="Calibri" panose="020F0502020204030204" pitchFamily="34" charset="0"/>
                <a:cs typeface="Calibri" panose="020F0502020204030204" pitchFamily="34" charset="0"/>
              </a:rPr>
              <a:t>remediale</a:t>
            </a:r>
            <a:r>
              <a:rPr lang="ro-RO" sz="2000" dirty="0">
                <a:latin typeface="Calibri" panose="020F0502020204030204" pitchFamily="34" charset="0"/>
                <a:ea typeface="Calibri" panose="020F0502020204030204" pitchFamily="34" charset="0"/>
                <a:cs typeface="Calibri" panose="020F0502020204030204" pitchFamily="34" charset="0"/>
              </a:rPr>
              <a:t>)</a:t>
            </a: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2. Învățământ gimnazial~175 elevi</a:t>
            </a:r>
            <a:r>
              <a:rPr lang="ro-RO" sz="2000" dirty="0">
                <a:latin typeface="Calibri" panose="020F0502020204030204" pitchFamily="34" charset="0"/>
                <a:ea typeface="Calibri" panose="020F0502020204030204" pitchFamily="34" charset="0"/>
                <a:cs typeface="Calibri" panose="020F0502020204030204" pitchFamily="34" charset="0"/>
              </a:rPr>
              <a:t>, astfel:</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Clasa a VI-a – ~75 elevi</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Domenii: lectură, matematică, științe</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~22 cadre didactice</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Clasa a VIII-a – ~100 elevi</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Domenii: lectură, matematică, științe (biologie, geografie, fizică, chimie)</a:t>
            </a:r>
          </a:p>
          <a:p>
            <a:pPr marL="0" indent="0" algn="just">
              <a:buNone/>
            </a:pPr>
            <a:r>
              <a:rPr lang="ro-RO" sz="2000" dirty="0">
                <a:latin typeface="Calibri" panose="020F0502020204030204" pitchFamily="34" charset="0"/>
                <a:ea typeface="Calibri" panose="020F0502020204030204" pitchFamily="34" charset="0"/>
                <a:cs typeface="Calibri" panose="020F0502020204030204" pitchFamily="34" charset="0"/>
              </a:rPr>
              <a:t>~40 cadre didactice</a:t>
            </a:r>
            <a:endParaRPr lang="en-US" sz="2000" b="1"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1689404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21C4-EC59-4C24-95A6-16C3FF824754}"/>
              </a:ext>
            </a:extLst>
          </p:cNvPr>
          <p:cNvSpPr>
            <a:spLocks noGrp="1"/>
          </p:cNvSpPr>
          <p:nvPr>
            <p:ph type="title"/>
          </p:nvPr>
        </p:nvSpPr>
        <p:spPr>
          <a:xfrm>
            <a:off x="809625" y="1162050"/>
            <a:ext cx="8848725" cy="4305300"/>
          </a:xfrm>
        </p:spPr>
        <p:txBody>
          <a:bodyPr>
            <a:normAutofit/>
          </a:bodyPr>
          <a:lstStyle/>
          <a:p>
            <a:pPr algn="ctr"/>
            <a:br>
              <a:rPr lang="ro-RO" sz="8000" b="1" dirty="0">
                <a:latin typeface="Times New Roman" panose="02020603050405020304" pitchFamily="18" charset="0"/>
                <a:cs typeface="Times New Roman" panose="02020603050405020304" pitchFamily="18" charset="0"/>
              </a:rPr>
            </a:br>
            <a:r>
              <a:rPr lang="ro-RO" sz="8000" b="1" dirty="0">
                <a:latin typeface="Times New Roman" panose="02020603050405020304" pitchFamily="18" charset="0"/>
                <a:cs typeface="Times New Roman" panose="02020603050405020304" pitchFamily="18" charset="0"/>
              </a:rPr>
              <a:t>Parteneriat proiect</a:t>
            </a:r>
            <a:endParaRPr lang="en-US" sz="8000" b="1" dirty="0">
              <a:latin typeface="Times New Roman" panose="02020603050405020304" pitchFamily="18" charset="0"/>
              <a:cs typeface="Times New Roman" panose="02020603050405020304" pitchFamily="18" charset="0"/>
            </a:endParaRPr>
          </a:p>
        </p:txBody>
      </p:sp>
      <p:grpSp>
        <p:nvGrpSpPr>
          <p:cNvPr id="5" name="Group 4">
            <a:extLst>
              <a:ext uri="{FF2B5EF4-FFF2-40B4-BE49-F238E27FC236}">
                <a16:creationId xmlns:a16="http://schemas.microsoft.com/office/drawing/2014/main" id="{ECAA36D0-BE57-4B70-A47B-86007DCD0D3A}"/>
              </a:ext>
            </a:extLst>
          </p:cNvPr>
          <p:cNvGrpSpPr/>
          <p:nvPr/>
        </p:nvGrpSpPr>
        <p:grpSpPr>
          <a:xfrm>
            <a:off x="2916237" y="134937"/>
            <a:ext cx="5768975" cy="682625"/>
            <a:chOff x="0" y="0"/>
            <a:chExt cx="5768975" cy="682625"/>
          </a:xfrm>
        </p:grpSpPr>
        <p:pic>
          <p:nvPicPr>
            <p:cNvPr id="6" name="image2.png">
              <a:extLst>
                <a:ext uri="{FF2B5EF4-FFF2-40B4-BE49-F238E27FC236}">
                  <a16:creationId xmlns:a16="http://schemas.microsoft.com/office/drawing/2014/main" id="{9A4A61F1-EAD3-4C6C-A699-553DE17A91E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32480677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640741666"/>
              </p:ext>
            </p:extLst>
          </p:nvPr>
        </p:nvGraphicFramePr>
        <p:xfrm>
          <a:off x="523876" y="1914430"/>
          <a:ext cx="10887074" cy="3881436"/>
        </p:xfrm>
        <a:graphic>
          <a:graphicData uri="http://schemas.openxmlformats.org/drawingml/2006/table">
            <a:tbl>
              <a:tblPr firstRow="1" firstCol="1" bandRow="1">
                <a:tableStyleId>{5C22544A-7EE6-4342-B048-85BDC9FD1C3A}</a:tableStyleId>
              </a:tblPr>
              <a:tblGrid>
                <a:gridCol w="895349">
                  <a:extLst>
                    <a:ext uri="{9D8B030D-6E8A-4147-A177-3AD203B41FA5}">
                      <a16:colId xmlns:a16="http://schemas.microsoft.com/office/drawing/2014/main" val="4035478285"/>
                    </a:ext>
                  </a:extLst>
                </a:gridCol>
                <a:gridCol w="1371958">
                  <a:extLst>
                    <a:ext uri="{9D8B030D-6E8A-4147-A177-3AD203B41FA5}">
                      <a16:colId xmlns:a16="http://schemas.microsoft.com/office/drawing/2014/main" val="677521175"/>
                    </a:ext>
                  </a:extLst>
                </a:gridCol>
                <a:gridCol w="5603347">
                  <a:extLst>
                    <a:ext uri="{9D8B030D-6E8A-4147-A177-3AD203B41FA5}">
                      <a16:colId xmlns:a16="http://schemas.microsoft.com/office/drawing/2014/main" val="3690425231"/>
                    </a:ext>
                  </a:extLst>
                </a:gridCol>
                <a:gridCol w="1707972">
                  <a:extLst>
                    <a:ext uri="{9D8B030D-6E8A-4147-A177-3AD203B41FA5}">
                      <a16:colId xmlns:a16="http://schemas.microsoft.com/office/drawing/2014/main" val="1536768930"/>
                    </a:ext>
                  </a:extLst>
                </a:gridCol>
                <a:gridCol w="1308448">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rPr>
                        <a:t>Brașov</a:t>
                      </a:r>
                      <a:endPar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7618006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810972151"/>
              </p:ext>
            </p:extLst>
          </p:nvPr>
        </p:nvGraphicFramePr>
        <p:xfrm>
          <a:off x="523876" y="1914430"/>
          <a:ext cx="10887074" cy="3881436"/>
        </p:xfrm>
        <a:graphic>
          <a:graphicData uri="http://schemas.openxmlformats.org/drawingml/2006/table">
            <a:tbl>
              <a:tblPr firstRow="1" firstCol="1" bandRow="1">
                <a:tableStyleId>{5C22544A-7EE6-4342-B048-85BDC9FD1C3A}</a:tableStyleId>
              </a:tblPr>
              <a:tblGrid>
                <a:gridCol w="1171574">
                  <a:extLst>
                    <a:ext uri="{9D8B030D-6E8A-4147-A177-3AD203B41FA5}">
                      <a16:colId xmlns:a16="http://schemas.microsoft.com/office/drawing/2014/main" val="4035478285"/>
                    </a:ext>
                  </a:extLst>
                </a:gridCol>
                <a:gridCol w="1095733">
                  <a:extLst>
                    <a:ext uri="{9D8B030D-6E8A-4147-A177-3AD203B41FA5}">
                      <a16:colId xmlns:a16="http://schemas.microsoft.com/office/drawing/2014/main" val="677521175"/>
                    </a:ext>
                  </a:extLst>
                </a:gridCol>
                <a:gridCol w="5603347">
                  <a:extLst>
                    <a:ext uri="{9D8B030D-6E8A-4147-A177-3AD203B41FA5}">
                      <a16:colId xmlns:a16="http://schemas.microsoft.com/office/drawing/2014/main" val="3690425231"/>
                    </a:ext>
                  </a:extLst>
                </a:gridCol>
                <a:gridCol w="1707972">
                  <a:extLst>
                    <a:ext uri="{9D8B030D-6E8A-4147-A177-3AD203B41FA5}">
                      <a16:colId xmlns:a16="http://schemas.microsoft.com/office/drawing/2014/main" val="1536768930"/>
                    </a:ext>
                  </a:extLst>
                </a:gridCol>
                <a:gridCol w="1308448">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rPr>
                        <a:t>COVASNA</a:t>
                      </a:r>
                      <a:endPar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627543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1819350546"/>
              </p:ext>
            </p:extLst>
          </p:nvPr>
        </p:nvGraphicFramePr>
        <p:xfrm>
          <a:off x="295275" y="1914430"/>
          <a:ext cx="11115675" cy="3881436"/>
        </p:xfrm>
        <a:graphic>
          <a:graphicData uri="http://schemas.openxmlformats.org/drawingml/2006/table">
            <a:tbl>
              <a:tblPr firstRow="1" firstCol="1" bandRow="1">
                <a:tableStyleId>{5C22544A-7EE6-4342-B048-85BDC9FD1C3A}</a:tableStyleId>
              </a:tblPr>
              <a:tblGrid>
                <a:gridCol w="1196174">
                  <a:extLst>
                    <a:ext uri="{9D8B030D-6E8A-4147-A177-3AD203B41FA5}">
                      <a16:colId xmlns:a16="http://schemas.microsoft.com/office/drawing/2014/main" val="4035478285"/>
                    </a:ext>
                  </a:extLst>
                </a:gridCol>
                <a:gridCol w="1118741">
                  <a:extLst>
                    <a:ext uri="{9D8B030D-6E8A-4147-A177-3AD203B41FA5}">
                      <a16:colId xmlns:a16="http://schemas.microsoft.com/office/drawing/2014/main" val="677521175"/>
                    </a:ext>
                  </a:extLst>
                </a:gridCol>
                <a:gridCol w="5721003">
                  <a:extLst>
                    <a:ext uri="{9D8B030D-6E8A-4147-A177-3AD203B41FA5}">
                      <a16:colId xmlns:a16="http://schemas.microsoft.com/office/drawing/2014/main" val="3690425231"/>
                    </a:ext>
                  </a:extLst>
                </a:gridCol>
                <a:gridCol w="1743835">
                  <a:extLst>
                    <a:ext uri="{9D8B030D-6E8A-4147-A177-3AD203B41FA5}">
                      <a16:colId xmlns:a16="http://schemas.microsoft.com/office/drawing/2014/main" val="1536768930"/>
                    </a:ext>
                  </a:extLst>
                </a:gridCol>
                <a:gridCol w="1335922">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rPr>
                        <a:t>HARGHITA</a:t>
                      </a:r>
                      <a:endPar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4002539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3659427074"/>
              </p:ext>
            </p:extLst>
          </p:nvPr>
        </p:nvGraphicFramePr>
        <p:xfrm>
          <a:off x="295275" y="1914430"/>
          <a:ext cx="11115675" cy="3881436"/>
        </p:xfrm>
        <a:graphic>
          <a:graphicData uri="http://schemas.openxmlformats.org/drawingml/2006/table">
            <a:tbl>
              <a:tblPr firstRow="1" firstCol="1" bandRow="1">
                <a:tableStyleId>{5C22544A-7EE6-4342-B048-85BDC9FD1C3A}</a:tableStyleId>
              </a:tblPr>
              <a:tblGrid>
                <a:gridCol w="1196174">
                  <a:extLst>
                    <a:ext uri="{9D8B030D-6E8A-4147-A177-3AD203B41FA5}">
                      <a16:colId xmlns:a16="http://schemas.microsoft.com/office/drawing/2014/main" val="4035478285"/>
                    </a:ext>
                  </a:extLst>
                </a:gridCol>
                <a:gridCol w="1118741">
                  <a:extLst>
                    <a:ext uri="{9D8B030D-6E8A-4147-A177-3AD203B41FA5}">
                      <a16:colId xmlns:a16="http://schemas.microsoft.com/office/drawing/2014/main" val="677521175"/>
                    </a:ext>
                  </a:extLst>
                </a:gridCol>
                <a:gridCol w="5721003">
                  <a:extLst>
                    <a:ext uri="{9D8B030D-6E8A-4147-A177-3AD203B41FA5}">
                      <a16:colId xmlns:a16="http://schemas.microsoft.com/office/drawing/2014/main" val="3690425231"/>
                    </a:ext>
                  </a:extLst>
                </a:gridCol>
                <a:gridCol w="1743835">
                  <a:extLst>
                    <a:ext uri="{9D8B030D-6E8A-4147-A177-3AD203B41FA5}">
                      <a16:colId xmlns:a16="http://schemas.microsoft.com/office/drawing/2014/main" val="1536768930"/>
                    </a:ext>
                  </a:extLst>
                </a:gridCol>
                <a:gridCol w="1335922">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rPr>
                        <a:t>MUREȘ</a:t>
                      </a:r>
                      <a:endPar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26485953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451181186"/>
              </p:ext>
            </p:extLst>
          </p:nvPr>
        </p:nvGraphicFramePr>
        <p:xfrm>
          <a:off x="295275" y="1914430"/>
          <a:ext cx="11115675" cy="3881436"/>
        </p:xfrm>
        <a:graphic>
          <a:graphicData uri="http://schemas.openxmlformats.org/drawingml/2006/table">
            <a:tbl>
              <a:tblPr firstRow="1" firstCol="1" bandRow="1">
                <a:tableStyleId>{5C22544A-7EE6-4342-B048-85BDC9FD1C3A}</a:tableStyleId>
              </a:tblPr>
              <a:tblGrid>
                <a:gridCol w="1196174">
                  <a:extLst>
                    <a:ext uri="{9D8B030D-6E8A-4147-A177-3AD203B41FA5}">
                      <a16:colId xmlns:a16="http://schemas.microsoft.com/office/drawing/2014/main" val="4035478285"/>
                    </a:ext>
                  </a:extLst>
                </a:gridCol>
                <a:gridCol w="1118741">
                  <a:extLst>
                    <a:ext uri="{9D8B030D-6E8A-4147-A177-3AD203B41FA5}">
                      <a16:colId xmlns:a16="http://schemas.microsoft.com/office/drawing/2014/main" val="677521175"/>
                    </a:ext>
                  </a:extLst>
                </a:gridCol>
                <a:gridCol w="5721003">
                  <a:extLst>
                    <a:ext uri="{9D8B030D-6E8A-4147-A177-3AD203B41FA5}">
                      <a16:colId xmlns:a16="http://schemas.microsoft.com/office/drawing/2014/main" val="3690425231"/>
                    </a:ext>
                  </a:extLst>
                </a:gridCol>
                <a:gridCol w="1743835">
                  <a:extLst>
                    <a:ext uri="{9D8B030D-6E8A-4147-A177-3AD203B41FA5}">
                      <a16:colId xmlns:a16="http://schemas.microsoft.com/office/drawing/2014/main" val="1536768930"/>
                    </a:ext>
                  </a:extLst>
                </a:gridCol>
                <a:gridCol w="1335922">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rPr>
                        <a:t>SIBIU</a:t>
                      </a:r>
                      <a:endPar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25237950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2300237350"/>
              </p:ext>
            </p:extLst>
          </p:nvPr>
        </p:nvGraphicFramePr>
        <p:xfrm>
          <a:off x="295275" y="1914430"/>
          <a:ext cx="11115675" cy="3881436"/>
        </p:xfrm>
        <a:graphic>
          <a:graphicData uri="http://schemas.openxmlformats.org/drawingml/2006/table">
            <a:tbl>
              <a:tblPr firstRow="1" firstCol="1" bandRow="1">
                <a:tableStyleId>{5C22544A-7EE6-4342-B048-85BDC9FD1C3A}</a:tableStyleId>
              </a:tblPr>
              <a:tblGrid>
                <a:gridCol w="1196174">
                  <a:extLst>
                    <a:ext uri="{9D8B030D-6E8A-4147-A177-3AD203B41FA5}">
                      <a16:colId xmlns:a16="http://schemas.microsoft.com/office/drawing/2014/main" val="4035478285"/>
                    </a:ext>
                  </a:extLst>
                </a:gridCol>
                <a:gridCol w="1118741">
                  <a:extLst>
                    <a:ext uri="{9D8B030D-6E8A-4147-A177-3AD203B41FA5}">
                      <a16:colId xmlns:a16="http://schemas.microsoft.com/office/drawing/2014/main" val="677521175"/>
                    </a:ext>
                  </a:extLst>
                </a:gridCol>
                <a:gridCol w="5721003">
                  <a:extLst>
                    <a:ext uri="{9D8B030D-6E8A-4147-A177-3AD203B41FA5}">
                      <a16:colId xmlns:a16="http://schemas.microsoft.com/office/drawing/2014/main" val="3690425231"/>
                    </a:ext>
                  </a:extLst>
                </a:gridCol>
                <a:gridCol w="1743835">
                  <a:extLst>
                    <a:ext uri="{9D8B030D-6E8A-4147-A177-3AD203B41FA5}">
                      <a16:colId xmlns:a16="http://schemas.microsoft.com/office/drawing/2014/main" val="1536768930"/>
                    </a:ext>
                  </a:extLst>
                </a:gridCol>
                <a:gridCol w="1335922">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BIHOR</a:t>
                      </a: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11728625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3501667652"/>
              </p:ext>
            </p:extLst>
          </p:nvPr>
        </p:nvGraphicFramePr>
        <p:xfrm>
          <a:off x="295275" y="1914430"/>
          <a:ext cx="11115675" cy="3881436"/>
        </p:xfrm>
        <a:graphic>
          <a:graphicData uri="http://schemas.openxmlformats.org/drawingml/2006/table">
            <a:tbl>
              <a:tblPr firstRow="1" firstCol="1" bandRow="1">
                <a:tableStyleId>{5C22544A-7EE6-4342-B048-85BDC9FD1C3A}</a:tableStyleId>
              </a:tblPr>
              <a:tblGrid>
                <a:gridCol w="1196174">
                  <a:extLst>
                    <a:ext uri="{9D8B030D-6E8A-4147-A177-3AD203B41FA5}">
                      <a16:colId xmlns:a16="http://schemas.microsoft.com/office/drawing/2014/main" val="4035478285"/>
                    </a:ext>
                  </a:extLst>
                </a:gridCol>
                <a:gridCol w="1118741">
                  <a:extLst>
                    <a:ext uri="{9D8B030D-6E8A-4147-A177-3AD203B41FA5}">
                      <a16:colId xmlns:a16="http://schemas.microsoft.com/office/drawing/2014/main" val="677521175"/>
                    </a:ext>
                  </a:extLst>
                </a:gridCol>
                <a:gridCol w="5721003">
                  <a:extLst>
                    <a:ext uri="{9D8B030D-6E8A-4147-A177-3AD203B41FA5}">
                      <a16:colId xmlns:a16="http://schemas.microsoft.com/office/drawing/2014/main" val="3690425231"/>
                    </a:ext>
                  </a:extLst>
                </a:gridCol>
                <a:gridCol w="1743835">
                  <a:extLst>
                    <a:ext uri="{9D8B030D-6E8A-4147-A177-3AD203B41FA5}">
                      <a16:colId xmlns:a16="http://schemas.microsoft.com/office/drawing/2014/main" val="1536768930"/>
                    </a:ext>
                  </a:extLst>
                </a:gridCol>
                <a:gridCol w="1335922">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BISTRIȚA-NĂSĂUD</a:t>
                      </a: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42721303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293625165"/>
              </p:ext>
            </p:extLst>
          </p:nvPr>
        </p:nvGraphicFramePr>
        <p:xfrm>
          <a:off x="295275" y="1914430"/>
          <a:ext cx="11115675" cy="3881436"/>
        </p:xfrm>
        <a:graphic>
          <a:graphicData uri="http://schemas.openxmlformats.org/drawingml/2006/table">
            <a:tbl>
              <a:tblPr firstRow="1" firstCol="1" bandRow="1">
                <a:tableStyleId>{5C22544A-7EE6-4342-B048-85BDC9FD1C3A}</a:tableStyleId>
              </a:tblPr>
              <a:tblGrid>
                <a:gridCol w="1196174">
                  <a:extLst>
                    <a:ext uri="{9D8B030D-6E8A-4147-A177-3AD203B41FA5}">
                      <a16:colId xmlns:a16="http://schemas.microsoft.com/office/drawing/2014/main" val="4035478285"/>
                    </a:ext>
                  </a:extLst>
                </a:gridCol>
                <a:gridCol w="1118741">
                  <a:extLst>
                    <a:ext uri="{9D8B030D-6E8A-4147-A177-3AD203B41FA5}">
                      <a16:colId xmlns:a16="http://schemas.microsoft.com/office/drawing/2014/main" val="677521175"/>
                    </a:ext>
                  </a:extLst>
                </a:gridCol>
                <a:gridCol w="5721003">
                  <a:extLst>
                    <a:ext uri="{9D8B030D-6E8A-4147-A177-3AD203B41FA5}">
                      <a16:colId xmlns:a16="http://schemas.microsoft.com/office/drawing/2014/main" val="3690425231"/>
                    </a:ext>
                  </a:extLst>
                </a:gridCol>
                <a:gridCol w="1743835">
                  <a:extLst>
                    <a:ext uri="{9D8B030D-6E8A-4147-A177-3AD203B41FA5}">
                      <a16:colId xmlns:a16="http://schemas.microsoft.com/office/drawing/2014/main" val="1536768930"/>
                    </a:ext>
                  </a:extLst>
                </a:gridCol>
                <a:gridCol w="1335922">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CLUJ</a:t>
                      </a: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8554496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3610406578"/>
              </p:ext>
            </p:extLst>
          </p:nvPr>
        </p:nvGraphicFramePr>
        <p:xfrm>
          <a:off x="295275" y="1914430"/>
          <a:ext cx="11115675" cy="3881436"/>
        </p:xfrm>
        <a:graphic>
          <a:graphicData uri="http://schemas.openxmlformats.org/drawingml/2006/table">
            <a:tbl>
              <a:tblPr firstRow="1" firstCol="1" bandRow="1">
                <a:tableStyleId>{5C22544A-7EE6-4342-B048-85BDC9FD1C3A}</a:tableStyleId>
              </a:tblPr>
              <a:tblGrid>
                <a:gridCol w="1524000">
                  <a:extLst>
                    <a:ext uri="{9D8B030D-6E8A-4147-A177-3AD203B41FA5}">
                      <a16:colId xmlns:a16="http://schemas.microsoft.com/office/drawing/2014/main" val="4035478285"/>
                    </a:ext>
                  </a:extLst>
                </a:gridCol>
                <a:gridCol w="942975">
                  <a:extLst>
                    <a:ext uri="{9D8B030D-6E8A-4147-A177-3AD203B41FA5}">
                      <a16:colId xmlns:a16="http://schemas.microsoft.com/office/drawing/2014/main" val="677521175"/>
                    </a:ext>
                  </a:extLst>
                </a:gridCol>
                <a:gridCol w="5568943">
                  <a:extLst>
                    <a:ext uri="{9D8B030D-6E8A-4147-A177-3AD203B41FA5}">
                      <a16:colId xmlns:a16="http://schemas.microsoft.com/office/drawing/2014/main" val="3690425231"/>
                    </a:ext>
                  </a:extLst>
                </a:gridCol>
                <a:gridCol w="1743835">
                  <a:extLst>
                    <a:ext uri="{9D8B030D-6E8A-4147-A177-3AD203B41FA5}">
                      <a16:colId xmlns:a16="http://schemas.microsoft.com/office/drawing/2014/main" val="1536768930"/>
                    </a:ext>
                  </a:extLst>
                </a:gridCol>
                <a:gridCol w="1335922">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MARAMUREȘ</a:t>
                      </a: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5940213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42187830"/>
              </p:ext>
            </p:extLst>
          </p:nvPr>
        </p:nvGraphicFramePr>
        <p:xfrm>
          <a:off x="295275" y="1914430"/>
          <a:ext cx="11115675" cy="3881436"/>
        </p:xfrm>
        <a:graphic>
          <a:graphicData uri="http://schemas.openxmlformats.org/drawingml/2006/table">
            <a:tbl>
              <a:tblPr firstRow="1" firstCol="1" bandRow="1">
                <a:tableStyleId>{5C22544A-7EE6-4342-B048-85BDC9FD1C3A}</a:tableStyleId>
              </a:tblPr>
              <a:tblGrid>
                <a:gridCol w="1196174">
                  <a:extLst>
                    <a:ext uri="{9D8B030D-6E8A-4147-A177-3AD203B41FA5}">
                      <a16:colId xmlns:a16="http://schemas.microsoft.com/office/drawing/2014/main" val="4035478285"/>
                    </a:ext>
                  </a:extLst>
                </a:gridCol>
                <a:gridCol w="1118741">
                  <a:extLst>
                    <a:ext uri="{9D8B030D-6E8A-4147-A177-3AD203B41FA5}">
                      <a16:colId xmlns:a16="http://schemas.microsoft.com/office/drawing/2014/main" val="677521175"/>
                    </a:ext>
                  </a:extLst>
                </a:gridCol>
                <a:gridCol w="5721003">
                  <a:extLst>
                    <a:ext uri="{9D8B030D-6E8A-4147-A177-3AD203B41FA5}">
                      <a16:colId xmlns:a16="http://schemas.microsoft.com/office/drawing/2014/main" val="3690425231"/>
                    </a:ext>
                  </a:extLst>
                </a:gridCol>
                <a:gridCol w="1743835">
                  <a:extLst>
                    <a:ext uri="{9D8B030D-6E8A-4147-A177-3AD203B41FA5}">
                      <a16:colId xmlns:a16="http://schemas.microsoft.com/office/drawing/2014/main" val="1536768930"/>
                    </a:ext>
                  </a:extLst>
                </a:gridCol>
                <a:gridCol w="1335922">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SATU-MARE</a:t>
                      </a: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2167060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990600"/>
            <a:ext cx="10306050" cy="5695949"/>
          </a:xfrm>
        </p:spPr>
        <p:txBody>
          <a:bodyPr>
            <a:normAutofit/>
          </a:bodyPr>
          <a:lstStyle/>
          <a:p>
            <a:r>
              <a:rPr lang="ro-RO" sz="2000" b="1" dirty="0">
                <a:latin typeface="Calibri" panose="020F0502020204030204" pitchFamily="34" charset="0"/>
                <a:ea typeface="Calibri" panose="020F0502020204030204" pitchFamily="34" charset="0"/>
                <a:cs typeface="Calibri" panose="020F0502020204030204" pitchFamily="34" charset="0"/>
              </a:rPr>
              <a:t>Beneficiar: Ministerul Educației și Cercetării</a:t>
            </a:r>
          </a:p>
          <a:p>
            <a:r>
              <a:rPr lang="ro-RO" sz="2000" dirty="0">
                <a:latin typeface="Calibri" panose="020F0502020204030204" pitchFamily="34" charset="0"/>
                <a:ea typeface="Calibri" panose="020F0502020204030204" pitchFamily="34" charset="0"/>
                <a:cs typeface="Calibri" panose="020F0502020204030204" pitchFamily="34" charset="0"/>
              </a:rPr>
              <a:t>Partener 1: Casa Corpului Didactic Alba (CCD Alba)</a:t>
            </a:r>
          </a:p>
          <a:p>
            <a:r>
              <a:rPr lang="ro-RO" sz="2000" dirty="0">
                <a:latin typeface="Calibri" panose="020F0502020204030204" pitchFamily="34" charset="0"/>
                <a:ea typeface="Calibri" panose="020F0502020204030204" pitchFamily="34" charset="0"/>
                <a:cs typeface="Calibri" panose="020F0502020204030204" pitchFamily="34" charset="0"/>
              </a:rPr>
              <a:t>Partener 2: Casa Corpului Didactic Argeș (CCD Argeș)</a:t>
            </a:r>
          </a:p>
          <a:p>
            <a:r>
              <a:rPr lang="ro-RO" sz="2000" dirty="0">
                <a:latin typeface="Calibri" panose="020F0502020204030204" pitchFamily="34" charset="0"/>
                <a:ea typeface="Calibri" panose="020F0502020204030204" pitchFamily="34" charset="0"/>
                <a:cs typeface="Calibri" panose="020F0502020204030204" pitchFamily="34" charset="0"/>
              </a:rPr>
              <a:t>Partener 3: Casa Corpului Didactic Dolj (CCD Dolj)</a:t>
            </a:r>
          </a:p>
          <a:p>
            <a:r>
              <a:rPr lang="ro-RO" sz="2000" dirty="0">
                <a:latin typeface="Calibri" panose="020F0502020204030204" pitchFamily="34" charset="0"/>
                <a:ea typeface="Calibri" panose="020F0502020204030204" pitchFamily="34" charset="0"/>
                <a:cs typeface="Calibri" panose="020F0502020204030204" pitchFamily="34" charset="0"/>
              </a:rPr>
              <a:t>Partener 4: Casa Corpului Didactic Ilfov (CCD Ilfov), </a:t>
            </a:r>
          </a:p>
          <a:p>
            <a:r>
              <a:rPr lang="ro-RO" sz="2000" dirty="0">
                <a:latin typeface="Calibri" panose="020F0502020204030204" pitchFamily="34" charset="0"/>
                <a:ea typeface="Calibri" panose="020F0502020204030204" pitchFamily="34" charset="0"/>
                <a:cs typeface="Calibri" panose="020F0502020204030204" pitchFamily="34" charset="0"/>
              </a:rPr>
              <a:t>Partener 5: Casa Corpului Didactic "George Tofan" Suceava (CCD Suceava), </a:t>
            </a:r>
          </a:p>
          <a:p>
            <a:r>
              <a:rPr lang="ro-RO" sz="2000" b="1" dirty="0">
                <a:latin typeface="Calibri" panose="020F0502020204030204" pitchFamily="34" charset="0"/>
                <a:ea typeface="Calibri" panose="020F0502020204030204" pitchFamily="34" charset="0"/>
                <a:cs typeface="Calibri" panose="020F0502020204030204" pitchFamily="34" charset="0"/>
              </a:rPr>
              <a:t>Partener 6: Inspectoratul Școlar Județean Alba (ISJ Alba), </a:t>
            </a:r>
          </a:p>
          <a:p>
            <a:r>
              <a:rPr lang="ro-RO" sz="2000" dirty="0">
                <a:latin typeface="Calibri" panose="020F0502020204030204" pitchFamily="34" charset="0"/>
                <a:ea typeface="Calibri" panose="020F0502020204030204" pitchFamily="34" charset="0"/>
                <a:cs typeface="Calibri" panose="020F0502020204030204" pitchFamily="34" charset="0"/>
              </a:rPr>
              <a:t>Partener 7: Inspectoratul Școlar Județean Argeș (ISJ Argeș), </a:t>
            </a:r>
          </a:p>
          <a:p>
            <a:r>
              <a:rPr lang="ro-RO" sz="2000" dirty="0">
                <a:latin typeface="Calibri" panose="020F0502020204030204" pitchFamily="34" charset="0"/>
                <a:ea typeface="Calibri" panose="020F0502020204030204" pitchFamily="34" charset="0"/>
                <a:cs typeface="Calibri" panose="020F0502020204030204" pitchFamily="34" charset="0"/>
              </a:rPr>
              <a:t>Partener 8: Inspectoratul Școlar Județean Dolj (ISJ Dolj), </a:t>
            </a:r>
          </a:p>
          <a:p>
            <a:r>
              <a:rPr lang="ro-RO" sz="2000" dirty="0">
                <a:latin typeface="Calibri" panose="020F0502020204030204" pitchFamily="34" charset="0"/>
                <a:ea typeface="Calibri" panose="020F0502020204030204" pitchFamily="34" charset="0"/>
                <a:cs typeface="Calibri" panose="020F0502020204030204" pitchFamily="34" charset="0"/>
              </a:rPr>
              <a:t>Partener 9: Inspectoratul Școlar Județean Ilfov (ISJ Ilfov), </a:t>
            </a:r>
          </a:p>
          <a:p>
            <a:r>
              <a:rPr lang="ro-RO" sz="2000" dirty="0">
                <a:latin typeface="Calibri" panose="020F0502020204030204" pitchFamily="34" charset="0"/>
                <a:ea typeface="Calibri" panose="020F0502020204030204" pitchFamily="34" charset="0"/>
                <a:cs typeface="Calibri" panose="020F0502020204030204" pitchFamily="34" charset="0"/>
              </a:rPr>
              <a:t>Partener 10: Inspectoratul Școlar Județean Suceava (ISJ Suceava), </a:t>
            </a:r>
          </a:p>
          <a:p>
            <a:r>
              <a:rPr lang="ro-RO" sz="2000" dirty="0">
                <a:latin typeface="Calibri" panose="020F0502020204030204" pitchFamily="34" charset="0"/>
                <a:ea typeface="Calibri" panose="020F0502020204030204" pitchFamily="34" charset="0"/>
                <a:cs typeface="Calibri" panose="020F0502020204030204" pitchFamily="34" charset="0"/>
              </a:rPr>
              <a:t>Partener 11:  Institutul de Științe ale Educației (ISE).</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30307962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Experți implicați</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4" name="Table 3">
            <a:extLst>
              <a:ext uri="{FF2B5EF4-FFF2-40B4-BE49-F238E27FC236}">
                <a16:creationId xmlns:a16="http://schemas.microsoft.com/office/drawing/2014/main" id="{96B7C3C6-F0DD-4AFA-B88B-CB1739CE45E7}"/>
              </a:ext>
            </a:extLst>
          </p:cNvPr>
          <p:cNvGraphicFramePr>
            <a:graphicFrameLocks noGrp="1"/>
          </p:cNvGraphicFramePr>
          <p:nvPr>
            <p:extLst>
              <p:ext uri="{D42A27DB-BD31-4B8C-83A1-F6EECF244321}">
                <p14:modId xmlns:p14="http://schemas.microsoft.com/office/powerpoint/2010/main" val="1103849582"/>
              </p:ext>
            </p:extLst>
          </p:nvPr>
        </p:nvGraphicFramePr>
        <p:xfrm>
          <a:off x="295275" y="1914430"/>
          <a:ext cx="11115675" cy="3881436"/>
        </p:xfrm>
        <a:graphic>
          <a:graphicData uri="http://schemas.openxmlformats.org/drawingml/2006/table">
            <a:tbl>
              <a:tblPr firstRow="1" firstCol="1" bandRow="1">
                <a:tableStyleId>{5C22544A-7EE6-4342-B048-85BDC9FD1C3A}</a:tableStyleId>
              </a:tblPr>
              <a:tblGrid>
                <a:gridCol w="1196174">
                  <a:extLst>
                    <a:ext uri="{9D8B030D-6E8A-4147-A177-3AD203B41FA5}">
                      <a16:colId xmlns:a16="http://schemas.microsoft.com/office/drawing/2014/main" val="4035478285"/>
                    </a:ext>
                  </a:extLst>
                </a:gridCol>
                <a:gridCol w="1118741">
                  <a:extLst>
                    <a:ext uri="{9D8B030D-6E8A-4147-A177-3AD203B41FA5}">
                      <a16:colId xmlns:a16="http://schemas.microsoft.com/office/drawing/2014/main" val="677521175"/>
                    </a:ext>
                  </a:extLst>
                </a:gridCol>
                <a:gridCol w="5721003">
                  <a:extLst>
                    <a:ext uri="{9D8B030D-6E8A-4147-A177-3AD203B41FA5}">
                      <a16:colId xmlns:a16="http://schemas.microsoft.com/office/drawing/2014/main" val="3690425231"/>
                    </a:ext>
                  </a:extLst>
                </a:gridCol>
                <a:gridCol w="1743835">
                  <a:extLst>
                    <a:ext uri="{9D8B030D-6E8A-4147-A177-3AD203B41FA5}">
                      <a16:colId xmlns:a16="http://schemas.microsoft.com/office/drawing/2014/main" val="1536768930"/>
                    </a:ext>
                  </a:extLst>
                </a:gridCol>
                <a:gridCol w="1335922">
                  <a:extLst>
                    <a:ext uri="{9D8B030D-6E8A-4147-A177-3AD203B41FA5}">
                      <a16:colId xmlns:a16="http://schemas.microsoft.com/office/drawing/2014/main" val="741690880"/>
                    </a:ext>
                  </a:extLst>
                </a:gridCol>
              </a:tblGrid>
              <a:tr h="411960">
                <a:tc>
                  <a:txBody>
                    <a:bodyPr/>
                    <a:lstStyle/>
                    <a:p>
                      <a:pPr algn="ctr">
                        <a:lnSpc>
                          <a:spcPct val="107000"/>
                        </a:lnSpc>
                        <a:spcAft>
                          <a:spcPts val="0"/>
                        </a:spcAft>
                      </a:pPr>
                      <a:r>
                        <a:rPr lang="ro-RO" sz="900">
                          <a:effectLst/>
                        </a:rPr>
                        <a:t>JUDET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Expert</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Condiții specifice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Perioadă/Număr ore/zi</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900">
                          <a:effectLst/>
                        </a:rPr>
                        <a:t>Tarif/oră</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4051845288"/>
                  </a:ext>
                </a:extLst>
              </a:tr>
              <a:tr h="1109959">
                <a:tc rowSpan="3">
                  <a:txBody>
                    <a:bodyPr/>
                    <a:lstStyle/>
                    <a:p>
                      <a:pPr algn="ctr">
                        <a:lnSpc>
                          <a:spcPct val="107000"/>
                        </a:lnSpc>
                        <a:spcAft>
                          <a:spcPts val="0"/>
                        </a:spcAft>
                      </a:pPr>
                      <a:r>
                        <a:rPr lang="ro-RO" sz="1800"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rPr>
                        <a:t>SĂLAJ</a:t>
                      </a:r>
                    </a:p>
                  </a:txBody>
                  <a:tcPr marL="48919" marR="48919" marT="0" marB="0" anchor="ctr"/>
                </a:tc>
                <a:tc>
                  <a:txBody>
                    <a:bodyPr/>
                    <a:lstStyle/>
                    <a:p>
                      <a:pPr algn="ctr">
                        <a:lnSpc>
                          <a:spcPct val="107000"/>
                        </a:lnSpc>
                        <a:spcAft>
                          <a:spcPts val="0"/>
                        </a:spcAft>
                      </a:pPr>
                      <a:r>
                        <a:rPr lang="ro-RO" sz="1000" dirty="0">
                          <a:effectLst/>
                        </a:rPr>
                        <a:t>1 expert grup țintă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  experiență în domeniul educației –5-10 ani;</a:t>
                      </a:r>
                    </a:p>
                    <a:p>
                      <a:pPr>
                        <a:lnSpc>
                          <a:spcPct val="107000"/>
                        </a:lnSpc>
                        <a:spcAft>
                          <a:spcPts val="0"/>
                        </a:spcAft>
                      </a:pPr>
                      <a:r>
                        <a:rPr lang="ro-RO" sz="1000" dirty="0">
                          <a:effectLst/>
                        </a:rPr>
                        <a:t>- experiență în activități de raportare a grupurilor țintă în proiecte cu finanțare europeană nerambursabilă cu experiență în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23 luni/4 ore/zi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a:effectLst/>
                        </a:rPr>
                        <a:t>80 lei/oră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2253325044"/>
                  </a:ext>
                </a:extLst>
              </a:tr>
              <a:tr h="1528758">
                <a:tc vMerge="1">
                  <a:txBody>
                    <a:bodyPr/>
                    <a:lstStyle/>
                    <a:p>
                      <a:endParaRPr lang="ro-RO"/>
                    </a:p>
                  </a:txBody>
                  <a:tcPr/>
                </a:tc>
                <a:tc>
                  <a:txBody>
                    <a:bodyPr/>
                    <a:lstStyle/>
                    <a:p>
                      <a:pPr algn="ctr">
                        <a:lnSpc>
                          <a:spcPct val="107000"/>
                        </a:lnSpc>
                        <a:spcAft>
                          <a:spcPts val="0"/>
                        </a:spcAft>
                      </a:pPr>
                      <a:r>
                        <a:rPr lang="ro-RO" sz="1000" dirty="0">
                          <a:effectLst/>
                        </a:rPr>
                        <a:t>1 expert pilotare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dirty="0">
                          <a:effectLst/>
                        </a:rPr>
                        <a:t>Studii de specialitate: studii universitare de licență absolvite cu diplomă, respectiv studii superioare de lungă durată absolvite cu diplomă de licență sau echivalentă</a:t>
                      </a:r>
                    </a:p>
                    <a:p>
                      <a:pPr>
                        <a:lnSpc>
                          <a:spcPct val="107000"/>
                        </a:lnSpc>
                        <a:spcAft>
                          <a:spcPts val="0"/>
                        </a:spcAft>
                      </a:pPr>
                      <a:r>
                        <a:rPr lang="ro-RO" sz="1000" dirty="0">
                          <a:effectLst/>
                        </a:rPr>
                        <a:t>Experiență profesională solicitată:</a:t>
                      </a:r>
                    </a:p>
                    <a:p>
                      <a:pPr>
                        <a:lnSpc>
                          <a:spcPct val="107000"/>
                        </a:lnSpc>
                        <a:spcAft>
                          <a:spcPts val="0"/>
                        </a:spcAft>
                      </a:pPr>
                      <a:r>
                        <a:rPr lang="ro-RO" sz="1000" dirty="0">
                          <a:effectLst/>
                        </a:rPr>
                        <a:t>-experiență specifică în proiecte care au aplicat activități de sprijin pentru grupurile dezavantajate de elevi –5 -10 ani</a:t>
                      </a:r>
                    </a:p>
                    <a:p>
                      <a:pPr>
                        <a:lnSpc>
                          <a:spcPct val="107000"/>
                        </a:lnSpc>
                        <a:spcAft>
                          <a:spcPts val="0"/>
                        </a:spcAft>
                      </a:pPr>
                      <a:r>
                        <a:rPr lang="ro-RO" sz="1000" dirty="0">
                          <a:effectLst/>
                        </a:rPr>
                        <a:t>- experiența activitate didactică in </a:t>
                      </a:r>
                      <a:r>
                        <a:rPr lang="ro-RO" sz="1000" dirty="0" err="1">
                          <a:effectLst/>
                        </a:rPr>
                        <a:t>invatamant</a:t>
                      </a:r>
                      <a:r>
                        <a:rPr lang="ro-RO" sz="1000" dirty="0">
                          <a:effectLst/>
                        </a:rPr>
                        <a:t> preuniversitar – 5-10 ani</a:t>
                      </a:r>
                    </a:p>
                    <a:p>
                      <a:pPr>
                        <a:lnSpc>
                          <a:spcPct val="107000"/>
                        </a:lnSpc>
                        <a:spcAft>
                          <a:spcPts val="0"/>
                        </a:spcAft>
                      </a:pPr>
                      <a:r>
                        <a:rPr lang="ro-RO" sz="1000" dirty="0">
                          <a:effectLst/>
                        </a:rPr>
                        <a:t>- experiență de participare la proiecte cu fonduri nerambursabile – minimum 1 proiect.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15 luni/4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57389531"/>
                  </a:ext>
                </a:extLst>
              </a:tr>
              <a:tr h="830759">
                <a:tc vMerge="1">
                  <a:txBody>
                    <a:bodyPr/>
                    <a:lstStyle/>
                    <a:p>
                      <a:endParaRPr lang="ro-RO"/>
                    </a:p>
                  </a:txBody>
                  <a:tcPr/>
                </a:tc>
                <a:tc>
                  <a:txBody>
                    <a:bodyPr/>
                    <a:lstStyle/>
                    <a:p>
                      <a:pPr algn="ctr">
                        <a:lnSpc>
                          <a:spcPct val="107000"/>
                        </a:lnSpc>
                        <a:spcAft>
                          <a:spcPts val="0"/>
                        </a:spcAft>
                      </a:pPr>
                      <a:r>
                        <a:rPr lang="ro-RO" sz="1000">
                          <a:effectLst/>
                        </a:rPr>
                        <a:t>3 Coordonatori școală</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nSpc>
                          <a:spcPct val="107000"/>
                        </a:lnSpc>
                        <a:spcAft>
                          <a:spcPts val="0"/>
                        </a:spcAft>
                      </a:pPr>
                      <a:r>
                        <a:rPr lang="ro-RO" sz="1000">
                          <a:effectLst/>
                        </a:rPr>
                        <a:t>Studii universitare de licență absolvite cu diplomă, respectiv studii superioare de lungă durată absolvite cu diplomă de licență sau echivalentă</a:t>
                      </a:r>
                    </a:p>
                    <a:p>
                      <a:pPr>
                        <a:lnSpc>
                          <a:spcPct val="107000"/>
                        </a:lnSpc>
                        <a:spcAft>
                          <a:spcPts val="0"/>
                        </a:spcAft>
                      </a:pPr>
                      <a:r>
                        <a:rPr lang="ro-RO" sz="1000">
                          <a:effectLst/>
                        </a:rPr>
                        <a:t>Experiență profesională solicitată:</a:t>
                      </a:r>
                    </a:p>
                    <a:p>
                      <a:pPr>
                        <a:lnSpc>
                          <a:spcPct val="107000"/>
                        </a:lnSpc>
                        <a:spcAft>
                          <a:spcPts val="0"/>
                        </a:spcAft>
                      </a:pPr>
                      <a:r>
                        <a:rPr lang="ro-RO" sz="1000">
                          <a:effectLst/>
                        </a:rPr>
                        <a:t>-  experiență în proiecte educaționale minim un proiect; </a:t>
                      </a:r>
                    </a:p>
                    <a:p>
                      <a:pPr>
                        <a:lnSpc>
                          <a:spcPct val="107000"/>
                        </a:lnSpc>
                        <a:spcAft>
                          <a:spcPts val="0"/>
                        </a:spcAft>
                      </a:pPr>
                      <a:r>
                        <a:rPr lang="ro-RO" sz="1000">
                          <a:effectLst/>
                        </a:rPr>
                        <a:t>- experiență în coordonare activități educative 5-10 ani;</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11 luni/2 ore/zi</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tc>
                  <a:txBody>
                    <a:bodyPr/>
                    <a:lstStyle/>
                    <a:p>
                      <a:pPr algn="ctr">
                        <a:lnSpc>
                          <a:spcPct val="107000"/>
                        </a:lnSpc>
                        <a:spcAft>
                          <a:spcPts val="0"/>
                        </a:spcAft>
                      </a:pPr>
                      <a:r>
                        <a:rPr lang="ro-RO" sz="1000" dirty="0">
                          <a:effectLst/>
                        </a:rPr>
                        <a:t>80 lei/oră</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919" marR="48919" marT="0" marB="0"/>
                </a:tc>
                <a:extLst>
                  <a:ext uri="{0D108BD9-81ED-4DB2-BD59-A6C34878D82A}">
                    <a16:rowId xmlns:a16="http://schemas.microsoft.com/office/drawing/2014/main" val="3146619371"/>
                  </a:ext>
                </a:extLst>
              </a:tr>
            </a:tbl>
          </a:graphicData>
        </a:graphic>
      </p:graphicFrame>
    </p:spTree>
    <p:extLst>
      <p:ext uri="{BB962C8B-B14F-4D97-AF65-F5344CB8AC3E}">
        <p14:creationId xmlns:p14="http://schemas.microsoft.com/office/powerpoint/2010/main" val="1039866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49" y="769937"/>
            <a:ext cx="10715625" cy="6088063"/>
          </a:xfrm>
        </p:spPr>
        <p:txBody>
          <a:bodyPr>
            <a:normAutofit/>
          </a:bodyPr>
          <a:lstStyle/>
          <a:p>
            <a:pPr marL="0" indent="0">
              <a:buNone/>
            </a:pPr>
            <a:r>
              <a:rPr lang="ro-RO" dirty="0"/>
              <a:t>Elaborat,</a:t>
            </a:r>
          </a:p>
          <a:p>
            <a:pPr marL="0" indent="0">
              <a:buNone/>
            </a:pPr>
            <a:endParaRPr lang="ro-RO" dirty="0"/>
          </a:p>
          <a:p>
            <a:pPr marL="0" indent="0">
              <a:buNone/>
            </a:pPr>
            <a:r>
              <a:rPr lang="ro-RO" dirty="0"/>
              <a:t>Coordonator Partener 6 – IȘJ Alba</a:t>
            </a:r>
          </a:p>
          <a:p>
            <a:pPr marL="0" indent="0">
              <a:buNone/>
            </a:pPr>
            <a:r>
              <a:rPr lang="ro-RO" dirty="0"/>
              <a:t>Cherecheș Ioan Dan</a:t>
            </a:r>
          </a:p>
          <a:p>
            <a:pPr marL="0" indent="0">
              <a:buNone/>
            </a:pPr>
            <a:r>
              <a:rPr lang="ro-RO" dirty="0"/>
              <a:t> </a:t>
            </a:r>
          </a:p>
          <a:p>
            <a:endParaRPr lang="ro-RO" dirty="0"/>
          </a:p>
          <a:p>
            <a:pPr marL="0" indent="0">
              <a:buNone/>
            </a:pPr>
            <a:r>
              <a:rPr lang="ro-RO" dirty="0"/>
              <a:t>Asistent Coordonator Partener 6- IȘJ Alba</a:t>
            </a:r>
          </a:p>
          <a:p>
            <a:pPr marL="0" indent="0">
              <a:buNone/>
            </a:pPr>
            <a:r>
              <a:rPr lang="ro-RO" dirty="0"/>
              <a:t>Sandu Cornel Stelian</a:t>
            </a:r>
          </a:p>
          <a:p>
            <a:pPr algn="just">
              <a:buFontTx/>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2072807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1552576"/>
            <a:ext cx="8715376" cy="5133974"/>
          </a:xfrm>
        </p:spPr>
        <p:txBody>
          <a:bodyPr>
            <a:normAutofit/>
          </a:bodyPr>
          <a:lstStyle/>
          <a:p>
            <a:pPr algn="just"/>
            <a:r>
              <a:rPr lang="ro-RO" sz="2000" b="1" dirty="0">
                <a:latin typeface="Calibri" panose="020F0502020204030204" pitchFamily="34" charset="0"/>
                <a:ea typeface="Calibri" panose="020F0502020204030204" pitchFamily="34" charset="0"/>
                <a:cs typeface="Calibri" panose="020F0502020204030204" pitchFamily="34" charset="0"/>
              </a:rPr>
              <a:t>Obiectivul General </a:t>
            </a:r>
            <a:r>
              <a:rPr lang="ro-RO" sz="2000" dirty="0">
                <a:latin typeface="Calibri" panose="020F0502020204030204" pitchFamily="34" charset="0"/>
                <a:ea typeface="Calibri" panose="020F0502020204030204" pitchFamily="34" charset="0"/>
                <a:cs typeface="Calibri" panose="020F0502020204030204" pitchFamily="34" charset="0"/>
              </a:rPr>
              <a:t>al proiectului îl reprezintă ,,Susținerea alfabetizării funcționale a elevilor din învățământul primar și gimnazial (ISCED 1-2), în domeniile: </a:t>
            </a:r>
            <a:r>
              <a:rPr lang="ro-RO" sz="2000" i="1" dirty="0">
                <a:latin typeface="Calibri" panose="020F0502020204030204" pitchFamily="34" charset="0"/>
                <a:ea typeface="Calibri" panose="020F0502020204030204" pitchFamily="34" charset="0"/>
                <a:cs typeface="Calibri" panose="020F0502020204030204" pitchFamily="34" charset="0"/>
              </a:rPr>
              <a:t>lectură, matematică, științe, educație civică și educație digitală</a:t>
            </a:r>
            <a:r>
              <a:rPr lang="ro-RO" sz="2000" dirty="0">
                <a:latin typeface="Calibri" panose="020F0502020204030204" pitchFamily="34" charset="0"/>
                <a:ea typeface="Calibri" panose="020F0502020204030204" pitchFamily="34" charset="0"/>
                <a:cs typeface="Calibri" panose="020F0502020204030204" pitchFamily="34" charset="0"/>
              </a:rPr>
              <a:t>, prin proiectarea și implementarea unor intervenții integrate care includ: elaborarea unui cadru de evaluare a nivelului de alfabetizare funcțională (standarde, seturi de itemi și teste de evaluare), dezvoltarea competențelor cadrelor didactice și implementarea unui mecanism de intervenție pilot vizând alfabetizarea funcțională a elevilor, într-o perioadă de 48 luni și având ca perspectivă extinderea acestui mecanism la nivel național.</a:t>
            </a:r>
          </a:p>
          <a:p>
            <a:pPr algn="just"/>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605891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1552576"/>
            <a:ext cx="8867776" cy="5133974"/>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Obiective specifice:</a:t>
            </a: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Obiectiv specific 1: </a:t>
            </a:r>
            <a:r>
              <a:rPr lang="ro-RO" sz="2000" dirty="0">
                <a:latin typeface="Calibri" panose="020F0502020204030204" pitchFamily="34" charset="0"/>
                <a:ea typeface="Calibri" panose="020F0502020204030204" pitchFamily="34" charset="0"/>
                <a:cs typeface="Calibri" panose="020F0502020204030204" pitchFamily="34" charset="0"/>
              </a:rPr>
              <a:t>Elaborarea unui cadru conceptual care vizează alfabetizarea funcțională la nivelul învățământului primar și gimnazial, incluzând elaborarea descriptorilor asociați alfabetizării funcționale și fundamentarea standardelor de evaluare aferente acestora, precum și realizarea reperelor pentru predare-învățare-evaluare în relație cu alfabetizarea funcțională, într-o perioadă de 16 luni (lunile 1 - 16).</a:t>
            </a:r>
          </a:p>
          <a:p>
            <a:pPr marL="0" indent="0" algn="just">
              <a:buNone/>
            </a:pPr>
            <a:endParaRPr lang="ro-RO" sz="20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Obiectiv specific 2: </a:t>
            </a:r>
            <a:r>
              <a:rPr lang="ro-RO" sz="2000" dirty="0">
                <a:latin typeface="Calibri" panose="020F0502020204030204" pitchFamily="34" charset="0"/>
                <a:ea typeface="Calibri" panose="020F0502020204030204" pitchFamily="34" charset="0"/>
                <a:cs typeface="Calibri" panose="020F0502020204030204" pitchFamily="34" charset="0"/>
              </a:rPr>
              <a:t>Dezvoltarea unei aplicații suport, ca spațiu digital pentru susținerea programelor de formare a cadrelor didactice din învățământul primar și gimnazial, precum și pentru punerea la dispoziție a unor resurse educaționale suport elaborate în cadrul proiectului, într-o perioadă de 48 luni (lunile 1 - 48).</a:t>
            </a:r>
          </a:p>
          <a:p>
            <a:pPr algn="just"/>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1916435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590550" y="1495426"/>
            <a:ext cx="8867776" cy="5133974"/>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Obiective specifice:</a:t>
            </a: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Obiectiv specific 3: </a:t>
            </a:r>
            <a:r>
              <a:rPr lang="ro-RO" sz="2000" dirty="0">
                <a:latin typeface="Calibri" panose="020F0502020204030204" pitchFamily="34" charset="0"/>
                <a:ea typeface="Calibri" panose="020F0502020204030204" pitchFamily="34" charset="0"/>
                <a:cs typeface="Calibri" panose="020F0502020204030204" pitchFamily="34" charset="0"/>
              </a:rPr>
              <a:t>Elaborarea standardelor de alfabetizare funcțională, a unor seturi de itemi și a unor teste de evaluare a nivelului de alfabetizare funcțională, într-o perioadă de 15 luni (lunile 2-16), în vederea realizării unei evaluări unitare standardizate în ceea ce privește alfabetizarea funcțională pentru nivelurile primar și gimnazial.</a:t>
            </a:r>
          </a:p>
          <a:p>
            <a:pPr marL="0" indent="0" algn="just">
              <a:buNone/>
            </a:pPr>
            <a:endParaRPr lang="ro-RO" sz="20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sz="2000" b="1" dirty="0">
                <a:latin typeface="Calibri" panose="020F0502020204030204" pitchFamily="34" charset="0"/>
                <a:ea typeface="Calibri" panose="020F0502020204030204" pitchFamily="34" charset="0"/>
                <a:cs typeface="Calibri" panose="020F0502020204030204" pitchFamily="34" charset="0"/>
              </a:rPr>
              <a:t>Obiectiv specific 4: </a:t>
            </a:r>
            <a:r>
              <a:rPr lang="ro-RO" sz="2000" dirty="0">
                <a:latin typeface="Calibri" panose="020F0502020204030204" pitchFamily="34" charset="0"/>
                <a:ea typeface="Calibri" panose="020F0502020204030204" pitchFamily="34" charset="0"/>
                <a:cs typeface="Calibri" panose="020F0502020204030204" pitchFamily="34" charset="0"/>
              </a:rPr>
              <a:t>Dezvoltarea competențelor cadrelor didactice din învățământul primar și gimnazial de a proiecta și derula activități de predare-învățare-evaluare eficiente, pentru alfabetizarea funcțională a elevilor, prin furnizarea unor programe de formare continuă, într-o perioadă de 41 luni (lunile 8-48).</a:t>
            </a:r>
          </a:p>
          <a:p>
            <a:pPr algn="just"/>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1629781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57225" y="1552576"/>
            <a:ext cx="9248775" cy="4848224"/>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Obiective specifice:</a:t>
            </a:r>
          </a:p>
          <a:p>
            <a:pPr algn="ctr"/>
            <a:endParaRPr lang="ro-RO" sz="20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ro-RO" b="1" dirty="0"/>
              <a:t>Obiectiv specific 5 : </a:t>
            </a:r>
            <a:r>
              <a:rPr lang="ro-RO" dirty="0"/>
              <a:t>Proiectarea, pilotarea și revizuirea unui mecanism de intervenție la nivelul școlilor selectate, pentru implementarea unor activități dedicate alfabetizării funcționale a elevilor, într-o perioadă de 25 de luni (lunile 24-48). </a:t>
            </a:r>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spTree>
    <p:extLst>
      <p:ext uri="{BB962C8B-B14F-4D97-AF65-F5344CB8AC3E}">
        <p14:creationId xmlns:p14="http://schemas.microsoft.com/office/powerpoint/2010/main" val="1375853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030CAA-B746-44A7-B2A7-3F0967ABD53C}"/>
              </a:ext>
            </a:extLst>
          </p:cNvPr>
          <p:cNvSpPr>
            <a:spLocks noGrp="1"/>
          </p:cNvSpPr>
          <p:nvPr>
            <p:ph idx="1"/>
          </p:nvPr>
        </p:nvSpPr>
        <p:spPr>
          <a:xfrm>
            <a:off x="628650" y="666750"/>
            <a:ext cx="10648950" cy="6019800"/>
          </a:xfrm>
        </p:spPr>
        <p:txBody>
          <a:bodyPr>
            <a:normAutofit/>
          </a:bodyPr>
          <a:lstStyle/>
          <a:p>
            <a:pPr algn="ctr"/>
            <a:r>
              <a:rPr lang="ro-RO" sz="2000" b="1" dirty="0">
                <a:latin typeface="Calibri" panose="020F0502020204030204" pitchFamily="34" charset="0"/>
                <a:ea typeface="Calibri" panose="020F0502020204030204" pitchFamily="34" charset="0"/>
                <a:cs typeface="Calibri" panose="020F0502020204030204" pitchFamily="34" charset="0"/>
              </a:rPr>
              <a:t>Inspectorate Școlare Județene - coordonate de P6- IȘJ Alba</a:t>
            </a:r>
          </a:p>
          <a:p>
            <a:endParaRPr lang="ro-RO" sz="2000" dirty="0">
              <a:latin typeface="Calibri" panose="020F0502020204030204" pitchFamily="34" charset="0"/>
              <a:ea typeface="Calibri" panose="020F0502020204030204" pitchFamily="34" charset="0"/>
              <a:cs typeface="Calibri" panose="020F0502020204030204" pitchFamily="34" charset="0"/>
            </a:endParaRPr>
          </a:p>
          <a:p>
            <a:pPr algn="just"/>
            <a:endParaRPr lang="en-US" sz="2000" dirty="0">
              <a:latin typeface="Calibri" panose="020F0502020204030204" pitchFamily="34" charset="0"/>
              <a:ea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14E031A0-A147-43C3-822F-C12EDF3A1B4D}"/>
              </a:ext>
            </a:extLst>
          </p:cNvPr>
          <p:cNvGrpSpPr/>
          <p:nvPr/>
        </p:nvGrpSpPr>
        <p:grpSpPr>
          <a:xfrm>
            <a:off x="2525712" y="87312"/>
            <a:ext cx="5768975" cy="682625"/>
            <a:chOff x="0" y="0"/>
            <a:chExt cx="5768975" cy="682625"/>
          </a:xfrm>
        </p:grpSpPr>
        <p:pic>
          <p:nvPicPr>
            <p:cNvPr id="6" name="image2.png">
              <a:extLst>
                <a:ext uri="{FF2B5EF4-FFF2-40B4-BE49-F238E27FC236}">
                  <a16:creationId xmlns:a16="http://schemas.microsoft.com/office/drawing/2014/main" id="{AF13B761-3B25-45D9-A0DA-CA2228B1A9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6350" y="0"/>
              <a:ext cx="682625" cy="682625"/>
            </a:xfrm>
            <a:prstGeom prst="rect">
              <a:avLst/>
            </a:prstGeom>
          </p:spPr>
        </p:pic>
        <p:pic>
          <p:nvPicPr>
            <p:cNvPr id="7" name="Picture 6">
              <a:extLst>
                <a:ext uri="{FF2B5EF4-FFF2-40B4-BE49-F238E27FC236}">
                  <a16:creationId xmlns:a16="http://schemas.microsoft.com/office/drawing/2014/main" id="{2601A417-A9F7-C328-0D11-4C46E396F5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051810" cy="682625"/>
            </a:xfrm>
            <a:prstGeom prst="rect">
              <a:avLst/>
            </a:prstGeom>
            <a:noFill/>
            <a:ln cap="flat">
              <a:noFill/>
            </a:ln>
          </p:spPr>
        </p:pic>
      </p:grpSp>
      <p:graphicFrame>
        <p:nvGraphicFramePr>
          <p:cNvPr id="8" name="Table 7">
            <a:extLst>
              <a:ext uri="{FF2B5EF4-FFF2-40B4-BE49-F238E27FC236}">
                <a16:creationId xmlns:a16="http://schemas.microsoft.com/office/drawing/2014/main" id="{C3D44026-833A-4194-91F1-6135230BA7DD}"/>
              </a:ext>
            </a:extLst>
          </p:cNvPr>
          <p:cNvGraphicFramePr>
            <a:graphicFrameLocks noGrp="1"/>
          </p:cNvGraphicFramePr>
          <p:nvPr>
            <p:extLst>
              <p:ext uri="{D42A27DB-BD31-4B8C-83A1-F6EECF244321}">
                <p14:modId xmlns:p14="http://schemas.microsoft.com/office/powerpoint/2010/main" val="2017008306"/>
              </p:ext>
            </p:extLst>
          </p:nvPr>
        </p:nvGraphicFramePr>
        <p:xfrm>
          <a:off x="677862" y="1247775"/>
          <a:ext cx="9837737" cy="5522913"/>
        </p:xfrm>
        <a:graphic>
          <a:graphicData uri="http://schemas.openxmlformats.org/drawingml/2006/table">
            <a:tbl>
              <a:tblPr firstRow="1" firstCol="1" bandRow="1">
                <a:tableStyleId>{5C22544A-7EE6-4342-B048-85BDC9FD1C3A}</a:tableStyleId>
              </a:tblPr>
              <a:tblGrid>
                <a:gridCol w="5084763">
                  <a:extLst>
                    <a:ext uri="{9D8B030D-6E8A-4147-A177-3AD203B41FA5}">
                      <a16:colId xmlns:a16="http://schemas.microsoft.com/office/drawing/2014/main" val="2164153636"/>
                    </a:ext>
                  </a:extLst>
                </a:gridCol>
                <a:gridCol w="4752974">
                  <a:extLst>
                    <a:ext uri="{9D8B030D-6E8A-4147-A177-3AD203B41FA5}">
                      <a16:colId xmlns:a16="http://schemas.microsoft.com/office/drawing/2014/main" val="3133672349"/>
                    </a:ext>
                  </a:extLst>
                </a:gridCol>
              </a:tblGrid>
              <a:tr h="403237">
                <a:tc>
                  <a:txBody>
                    <a:bodyPr/>
                    <a:lstStyle/>
                    <a:p>
                      <a:pPr algn="ctr">
                        <a:lnSpc>
                          <a:spcPct val="107000"/>
                        </a:lnSpc>
                        <a:spcAft>
                          <a:spcPts val="0"/>
                        </a:spcAft>
                      </a:pPr>
                      <a:r>
                        <a:rPr lang="ro-RO" sz="1100" dirty="0">
                          <a:solidFill>
                            <a:schemeClr val="tx1"/>
                          </a:solidFill>
                          <a:effectLst/>
                        </a:rPr>
                        <a:t>JUDET</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tc>
                <a:tc>
                  <a:txBody>
                    <a:bodyPr/>
                    <a:lstStyle/>
                    <a:p>
                      <a:pPr algn="ctr">
                        <a:lnSpc>
                          <a:spcPct val="107000"/>
                        </a:lnSpc>
                        <a:spcAft>
                          <a:spcPts val="0"/>
                        </a:spcAft>
                      </a:pPr>
                      <a:r>
                        <a:rPr lang="ro-RO" sz="1100" dirty="0">
                          <a:solidFill>
                            <a:schemeClr val="tx1"/>
                          </a:solidFill>
                          <a:effectLst/>
                        </a:rPr>
                        <a:t>Regiune</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tc>
                <a:extLst>
                  <a:ext uri="{0D108BD9-81ED-4DB2-BD59-A6C34878D82A}">
                    <a16:rowId xmlns:a16="http://schemas.microsoft.com/office/drawing/2014/main" val="3630721557"/>
                  </a:ext>
                </a:extLst>
              </a:tr>
              <a:tr h="684069">
                <a:tc>
                  <a:txBody>
                    <a:bodyPr/>
                    <a:lstStyle/>
                    <a:p>
                      <a:pPr algn="ctr">
                        <a:lnSpc>
                          <a:spcPct val="107000"/>
                        </a:lnSpc>
                        <a:spcAft>
                          <a:spcPts val="0"/>
                        </a:spcAft>
                      </a:pPr>
                      <a:r>
                        <a:rPr lang="ro-RO" sz="1100" dirty="0">
                          <a:solidFill>
                            <a:schemeClr val="tx1"/>
                          </a:solidFill>
                          <a:effectLst/>
                        </a:rPr>
                        <a:t>Alba</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rowSpan="6">
                  <a:txBody>
                    <a:bodyPr/>
                    <a:lstStyle/>
                    <a:p>
                      <a:pPr algn="ctr">
                        <a:lnSpc>
                          <a:spcPct val="107000"/>
                        </a:lnSpc>
                        <a:spcAft>
                          <a:spcPts val="0"/>
                        </a:spcAft>
                      </a:pPr>
                      <a:r>
                        <a:rPr lang="ro-RO" sz="1100" dirty="0">
                          <a:solidFill>
                            <a:schemeClr val="tx1"/>
                          </a:solidFill>
                          <a:effectLst/>
                        </a:rPr>
                        <a:t>Centru</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tc>
                <a:extLst>
                  <a:ext uri="{0D108BD9-81ED-4DB2-BD59-A6C34878D82A}">
                    <a16:rowId xmlns:a16="http://schemas.microsoft.com/office/drawing/2014/main" val="3792513189"/>
                  </a:ext>
                </a:extLst>
              </a:tr>
              <a:tr h="403237">
                <a:tc>
                  <a:txBody>
                    <a:bodyPr/>
                    <a:lstStyle/>
                    <a:p>
                      <a:pPr algn="ctr">
                        <a:lnSpc>
                          <a:spcPct val="107000"/>
                        </a:lnSpc>
                        <a:spcAft>
                          <a:spcPts val="0"/>
                        </a:spcAft>
                      </a:pPr>
                      <a:r>
                        <a:rPr lang="ro-RO" sz="1100" dirty="0">
                          <a:solidFill>
                            <a:schemeClr val="tx1"/>
                          </a:solidFill>
                          <a:effectLst/>
                        </a:rPr>
                        <a:t>Brașov</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1628118202"/>
                  </a:ext>
                </a:extLst>
              </a:tr>
              <a:tr h="403237">
                <a:tc>
                  <a:txBody>
                    <a:bodyPr/>
                    <a:lstStyle/>
                    <a:p>
                      <a:pPr algn="ctr">
                        <a:lnSpc>
                          <a:spcPct val="107000"/>
                        </a:lnSpc>
                        <a:spcAft>
                          <a:spcPts val="0"/>
                        </a:spcAft>
                      </a:pPr>
                      <a:r>
                        <a:rPr lang="ro-RO" sz="1100" dirty="0">
                          <a:solidFill>
                            <a:schemeClr val="tx1"/>
                          </a:solidFill>
                          <a:effectLst/>
                        </a:rPr>
                        <a:t>Covasna</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1422559827"/>
                  </a:ext>
                </a:extLst>
              </a:tr>
              <a:tr h="403237">
                <a:tc>
                  <a:txBody>
                    <a:bodyPr/>
                    <a:lstStyle/>
                    <a:p>
                      <a:pPr algn="ctr">
                        <a:lnSpc>
                          <a:spcPct val="107000"/>
                        </a:lnSpc>
                        <a:spcAft>
                          <a:spcPts val="0"/>
                        </a:spcAft>
                      </a:pPr>
                      <a:r>
                        <a:rPr lang="ro-RO" sz="1100" dirty="0">
                          <a:solidFill>
                            <a:schemeClr val="tx1"/>
                          </a:solidFill>
                          <a:effectLst/>
                        </a:rPr>
                        <a:t>Harghita,</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3842773936"/>
                  </a:ext>
                </a:extLst>
              </a:tr>
              <a:tr h="403237">
                <a:tc>
                  <a:txBody>
                    <a:bodyPr/>
                    <a:lstStyle/>
                    <a:p>
                      <a:pPr algn="ctr">
                        <a:lnSpc>
                          <a:spcPct val="107000"/>
                        </a:lnSpc>
                        <a:spcAft>
                          <a:spcPts val="0"/>
                        </a:spcAft>
                      </a:pPr>
                      <a:r>
                        <a:rPr lang="ro-RO" sz="1100" dirty="0">
                          <a:solidFill>
                            <a:schemeClr val="tx1"/>
                          </a:solidFill>
                          <a:effectLst/>
                        </a:rPr>
                        <a:t>Mureș</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730038911"/>
                  </a:ext>
                </a:extLst>
              </a:tr>
              <a:tr h="403237">
                <a:tc>
                  <a:txBody>
                    <a:bodyPr/>
                    <a:lstStyle/>
                    <a:p>
                      <a:pPr algn="ctr">
                        <a:lnSpc>
                          <a:spcPct val="107000"/>
                        </a:lnSpc>
                        <a:spcAft>
                          <a:spcPts val="0"/>
                        </a:spcAft>
                      </a:pPr>
                      <a:r>
                        <a:rPr lang="ro-RO" sz="1100" dirty="0">
                          <a:solidFill>
                            <a:schemeClr val="tx1"/>
                          </a:solidFill>
                          <a:effectLst/>
                        </a:rPr>
                        <a:t>Sibiu;</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3852708459"/>
                  </a:ext>
                </a:extLst>
              </a:tr>
              <a:tr h="403237">
                <a:tc>
                  <a:txBody>
                    <a:bodyPr/>
                    <a:lstStyle/>
                    <a:p>
                      <a:pPr algn="ctr">
                        <a:lnSpc>
                          <a:spcPct val="107000"/>
                        </a:lnSpc>
                        <a:spcAft>
                          <a:spcPts val="0"/>
                        </a:spcAft>
                      </a:pPr>
                      <a:r>
                        <a:rPr lang="ro-RO" sz="1100" dirty="0">
                          <a:solidFill>
                            <a:schemeClr val="tx1"/>
                          </a:solidFill>
                          <a:effectLst/>
                        </a:rPr>
                        <a:t>Bihor</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rowSpan="6">
                  <a:txBody>
                    <a:bodyPr/>
                    <a:lstStyle/>
                    <a:p>
                      <a:pPr algn="ctr">
                        <a:lnSpc>
                          <a:spcPct val="107000"/>
                        </a:lnSpc>
                        <a:spcAft>
                          <a:spcPts val="0"/>
                        </a:spcAft>
                      </a:pPr>
                      <a:r>
                        <a:rPr lang="ro-RO" sz="1100" dirty="0">
                          <a:solidFill>
                            <a:schemeClr val="tx1"/>
                          </a:solidFill>
                          <a:effectLst/>
                        </a:rPr>
                        <a:t>Nord-Vest</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tc>
                <a:extLst>
                  <a:ext uri="{0D108BD9-81ED-4DB2-BD59-A6C34878D82A}">
                    <a16:rowId xmlns:a16="http://schemas.microsoft.com/office/drawing/2014/main" val="1268244917"/>
                  </a:ext>
                </a:extLst>
              </a:tr>
              <a:tr h="403237">
                <a:tc>
                  <a:txBody>
                    <a:bodyPr/>
                    <a:lstStyle/>
                    <a:p>
                      <a:pPr algn="ctr">
                        <a:lnSpc>
                          <a:spcPct val="107000"/>
                        </a:lnSpc>
                        <a:spcAft>
                          <a:spcPts val="0"/>
                        </a:spcAft>
                      </a:pPr>
                      <a:r>
                        <a:rPr lang="ro-RO" sz="1100" dirty="0">
                          <a:solidFill>
                            <a:schemeClr val="tx1"/>
                          </a:solidFill>
                          <a:effectLst/>
                        </a:rPr>
                        <a:t>Bistrița-Năsăud</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4054527414"/>
                  </a:ext>
                </a:extLst>
              </a:tr>
              <a:tr h="403237">
                <a:tc>
                  <a:txBody>
                    <a:bodyPr/>
                    <a:lstStyle/>
                    <a:p>
                      <a:pPr algn="ctr">
                        <a:lnSpc>
                          <a:spcPct val="107000"/>
                        </a:lnSpc>
                        <a:spcAft>
                          <a:spcPts val="0"/>
                        </a:spcAft>
                      </a:pPr>
                      <a:r>
                        <a:rPr lang="ro-RO" sz="1100" dirty="0">
                          <a:solidFill>
                            <a:schemeClr val="tx1"/>
                          </a:solidFill>
                          <a:effectLst/>
                        </a:rPr>
                        <a:t>Cluj</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3237527385"/>
                  </a:ext>
                </a:extLst>
              </a:tr>
              <a:tr h="403237">
                <a:tc>
                  <a:txBody>
                    <a:bodyPr/>
                    <a:lstStyle/>
                    <a:p>
                      <a:pPr algn="ctr">
                        <a:lnSpc>
                          <a:spcPct val="107000"/>
                        </a:lnSpc>
                        <a:spcAft>
                          <a:spcPts val="0"/>
                        </a:spcAft>
                      </a:pPr>
                      <a:r>
                        <a:rPr lang="ro-RO" sz="1100" dirty="0">
                          <a:solidFill>
                            <a:schemeClr val="tx1"/>
                          </a:solidFill>
                          <a:effectLst/>
                        </a:rPr>
                        <a:t>Maramureș</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3818565141"/>
                  </a:ext>
                </a:extLst>
              </a:tr>
              <a:tr h="403237">
                <a:tc>
                  <a:txBody>
                    <a:bodyPr/>
                    <a:lstStyle/>
                    <a:p>
                      <a:pPr algn="ctr">
                        <a:lnSpc>
                          <a:spcPct val="107000"/>
                        </a:lnSpc>
                        <a:spcAft>
                          <a:spcPts val="0"/>
                        </a:spcAft>
                      </a:pPr>
                      <a:r>
                        <a:rPr lang="ro-RO" sz="1100" dirty="0">
                          <a:solidFill>
                            <a:schemeClr val="tx1"/>
                          </a:solidFill>
                          <a:effectLst/>
                        </a:rPr>
                        <a:t>Satu-Mare</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382122079"/>
                  </a:ext>
                </a:extLst>
              </a:tr>
              <a:tr h="403237">
                <a:tc>
                  <a:txBody>
                    <a:bodyPr/>
                    <a:lstStyle/>
                    <a:p>
                      <a:pPr algn="ctr">
                        <a:lnSpc>
                          <a:spcPct val="107000"/>
                        </a:lnSpc>
                        <a:spcAft>
                          <a:spcPts val="0"/>
                        </a:spcAft>
                      </a:pPr>
                      <a:r>
                        <a:rPr lang="ro-RO" sz="1100" dirty="0">
                          <a:solidFill>
                            <a:schemeClr val="tx1"/>
                          </a:solidFill>
                          <a:effectLst/>
                        </a:rPr>
                        <a:t>Sălaj</a:t>
                      </a:r>
                      <a:endParaRPr lang="ro-RO"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673" marR="43673" marT="0" marB="0" anchor="ctr"/>
                </a:tc>
                <a:tc vMerge="1">
                  <a:txBody>
                    <a:bodyPr/>
                    <a:lstStyle/>
                    <a:p>
                      <a:endParaRPr lang="ro-RO"/>
                    </a:p>
                  </a:txBody>
                  <a:tcPr/>
                </a:tc>
                <a:extLst>
                  <a:ext uri="{0D108BD9-81ED-4DB2-BD59-A6C34878D82A}">
                    <a16:rowId xmlns:a16="http://schemas.microsoft.com/office/drawing/2014/main" val="3950576057"/>
                  </a:ext>
                </a:extLst>
              </a:tr>
            </a:tbl>
          </a:graphicData>
        </a:graphic>
      </p:graphicFrame>
    </p:spTree>
    <p:extLst>
      <p:ext uri="{BB962C8B-B14F-4D97-AF65-F5344CB8AC3E}">
        <p14:creationId xmlns:p14="http://schemas.microsoft.com/office/powerpoint/2010/main" val="351303899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969</TotalTime>
  <Words>5401</Words>
  <Application>Microsoft Office PowerPoint</Application>
  <PresentationFormat>Widescreen</PresentationFormat>
  <Paragraphs>574</Paragraphs>
  <Slides>41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Times New Roman</vt:lpstr>
      <vt:lpstr>Trebuchet MS</vt:lpstr>
      <vt:lpstr>Wingdings 3</vt:lpstr>
      <vt:lpstr>Facet</vt:lpstr>
      <vt:lpstr>PowerPoint Presentation</vt:lpstr>
      <vt:lpstr>PowerPoint Presentation</vt:lpstr>
      <vt:lpstr> Parteneriat proiect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PREZENTARE PROIECT</dc:title>
  <dc:creator>Acer_7</dc:creator>
  <cp:lastModifiedBy>Asus 8</cp:lastModifiedBy>
  <cp:revision>276</cp:revision>
  <dcterms:created xsi:type="dcterms:W3CDTF">2017-12-13T08:35:47Z</dcterms:created>
  <dcterms:modified xsi:type="dcterms:W3CDTF">2026-02-10T11:39:45Z</dcterms:modified>
</cp:coreProperties>
</file>